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1"/>
  </p:notesMasterIdLst>
  <p:handoutMasterIdLst>
    <p:handoutMasterId r:id="rId42"/>
  </p:handoutMasterIdLst>
  <p:sldIdLst>
    <p:sldId id="256" r:id="rId3"/>
    <p:sldId id="257" r:id="rId4"/>
    <p:sldId id="258" r:id="rId5"/>
    <p:sldId id="283" r:id="rId6"/>
    <p:sldId id="259" r:id="rId7"/>
    <p:sldId id="284" r:id="rId8"/>
    <p:sldId id="285" r:id="rId9"/>
    <p:sldId id="286" r:id="rId10"/>
    <p:sldId id="287" r:id="rId11"/>
    <p:sldId id="291" r:id="rId12"/>
    <p:sldId id="293" r:id="rId13"/>
    <p:sldId id="294" r:id="rId14"/>
    <p:sldId id="298" r:id="rId15"/>
    <p:sldId id="305" r:id="rId16"/>
    <p:sldId id="306" r:id="rId17"/>
    <p:sldId id="307" r:id="rId18"/>
    <p:sldId id="309" r:id="rId19"/>
    <p:sldId id="310" r:id="rId20"/>
    <p:sldId id="311" r:id="rId21"/>
    <p:sldId id="341" r:id="rId22"/>
    <p:sldId id="312" r:id="rId23"/>
    <p:sldId id="329" r:id="rId24"/>
    <p:sldId id="330" r:id="rId25"/>
    <p:sldId id="331" r:id="rId26"/>
    <p:sldId id="332" r:id="rId27"/>
    <p:sldId id="333" r:id="rId28"/>
    <p:sldId id="336" r:id="rId29"/>
    <p:sldId id="337" r:id="rId30"/>
    <p:sldId id="338" r:id="rId31"/>
    <p:sldId id="339" r:id="rId32"/>
    <p:sldId id="335" r:id="rId33"/>
    <p:sldId id="313" r:id="rId34"/>
    <p:sldId id="340" r:id="rId35"/>
    <p:sldId id="323" r:id="rId36"/>
    <p:sldId id="272" r:id="rId37"/>
    <p:sldId id="326" r:id="rId38"/>
    <p:sldId id="328" r:id="rId39"/>
    <p:sldId id="334" r:id="rId40"/>
  </p:sldIdLst>
  <p:sldSz cx="12192000" cy="6858000"/>
  <p:notesSz cx="6858000" cy="9144000"/>
  <p:embeddedFontLst>
    <p:embeddedFont>
      <p:font typeface="华文中宋" panose="02010600040101010101" charset="-122"/>
      <p:regular r:id="rId46"/>
    </p:embeddedFont>
    <p:embeddedFont>
      <p:font typeface="汉仪雅酷黑 75W" panose="020B0804020202020204" charset="-122"/>
      <p:regular r:id="rId4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4D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56" autoAdjust="0"/>
    <p:restoredTop sz="94660"/>
  </p:normalViewPr>
  <p:slideViewPr>
    <p:cSldViewPr snapToGrid="0">
      <p:cViewPr>
        <p:scale>
          <a:sx n="75" d="100"/>
          <a:sy n="75" d="100"/>
        </p:scale>
        <p:origin x="464"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Times New Roman" panose="02020503050405090304" charset="0"/>
              <a:ea typeface="Times New Roman" panose="02020503050405090304" charset="0"/>
              <a:cs typeface="Times New Roman" panose="0202050305040509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Times New Roman" panose="02020503050405090304" charset="0"/>
                <a:ea typeface="Times New Roman" panose="02020503050405090304" charset="0"/>
                <a:cs typeface="Times New Roman" panose="02020503050405090304" charset="0"/>
              </a:rPr>
            </a:fld>
            <a:endParaRPr lang="zh-CN" altLang="en-US">
              <a:latin typeface="Times New Roman" panose="02020503050405090304" charset="0"/>
              <a:ea typeface="Times New Roman" panose="02020503050405090304" charset="0"/>
              <a:cs typeface="Times New Roman" panose="0202050305040509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Times New Roman" panose="02020503050405090304" charset="0"/>
              <a:ea typeface="Times New Roman" panose="02020503050405090304" charset="0"/>
              <a:cs typeface="Times New Roman" panose="0202050305040509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Times New Roman" panose="02020503050405090304" charset="0"/>
                <a:ea typeface="Times New Roman" panose="02020503050405090304" charset="0"/>
                <a:cs typeface="Times New Roman" panose="02020503050405090304" charset="0"/>
              </a:rPr>
            </a:fld>
            <a:endParaRPr lang="zh-CN" altLang="en-US">
              <a:latin typeface="Times New Roman" panose="02020503050405090304" charset="0"/>
              <a:ea typeface="Times New Roman" panose="02020503050405090304" charset="0"/>
              <a:cs typeface="Times New Roman" panose="0202050305040509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华文中宋" panose="02010600040101010101" charset="-122"/>
                <a:ea typeface="华文中宋" panose="02010600040101010101" charset="-122"/>
                <a:cs typeface="Times New Roman" panose="020205030504050903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华文中宋" panose="02010600040101010101" charset="-122"/>
                <a:ea typeface="华文中宋" panose="02010600040101010101" charset="-122"/>
                <a:cs typeface="Times New Roman" panose="02020503050405090304" charset="0"/>
              </a:defRPr>
            </a:lvl1pPr>
          </a:lstStyle>
          <a:p>
            <a:fld id="{DAB16841-2B1F-43D0-99CC-6C644B6B7D0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华文中宋" panose="02010600040101010101" charset="-122"/>
                <a:ea typeface="华文中宋" panose="02010600040101010101" charset="-122"/>
                <a:cs typeface="Times New Roman" panose="020205030504050903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华文中宋" panose="02010600040101010101" charset="-122"/>
                <a:ea typeface="华文中宋" panose="02010600040101010101" charset="-122"/>
                <a:cs typeface="Times New Roman" panose="02020503050405090304" charset="0"/>
              </a:defRPr>
            </a:lvl1pPr>
          </a:lstStyle>
          <a:p>
            <a:fld id="{A555556C-FC03-492C-B626-74E5C952B08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华文中宋" panose="02010600040101010101" charset="-122"/>
        <a:ea typeface="华文中宋" panose="02010600040101010101" charset="-122"/>
        <a:cs typeface="Times New Roman" panose="02020503050405090304" charset="0"/>
      </a:defRPr>
    </a:lvl1pPr>
    <a:lvl2pPr marL="457200" algn="l" defTabSz="914400" rtl="0" eaLnBrk="1" latinLnBrk="0" hangingPunct="1">
      <a:defRPr sz="1200" kern="1200">
        <a:solidFill>
          <a:schemeClr val="tx1"/>
        </a:solidFill>
        <a:latin typeface="华文中宋" panose="02010600040101010101" charset="-122"/>
        <a:ea typeface="华文中宋" panose="02010600040101010101" charset="-122"/>
        <a:cs typeface="Times New Roman" panose="02020503050405090304" charset="0"/>
      </a:defRPr>
    </a:lvl2pPr>
    <a:lvl3pPr marL="914400" algn="l" defTabSz="914400" rtl="0" eaLnBrk="1" latinLnBrk="0" hangingPunct="1">
      <a:defRPr sz="1200" kern="1200">
        <a:solidFill>
          <a:schemeClr val="tx1"/>
        </a:solidFill>
        <a:latin typeface="华文中宋" panose="02010600040101010101" charset="-122"/>
        <a:ea typeface="华文中宋" panose="02010600040101010101" charset="-122"/>
        <a:cs typeface="Times New Roman" panose="02020503050405090304" charset="0"/>
      </a:defRPr>
    </a:lvl3pPr>
    <a:lvl4pPr marL="1371600" algn="l" defTabSz="914400" rtl="0" eaLnBrk="1" latinLnBrk="0" hangingPunct="1">
      <a:defRPr sz="1200" kern="1200">
        <a:solidFill>
          <a:schemeClr val="tx1"/>
        </a:solidFill>
        <a:latin typeface="华文中宋" panose="02010600040101010101" charset="-122"/>
        <a:ea typeface="华文中宋" panose="02010600040101010101" charset="-122"/>
        <a:cs typeface="Times New Roman" panose="02020503050405090304" charset="0"/>
      </a:defRPr>
    </a:lvl4pPr>
    <a:lvl5pPr marL="1828800" algn="l" defTabSz="914400" rtl="0" eaLnBrk="1" latinLnBrk="0" hangingPunct="1">
      <a:defRPr sz="1200" kern="1200">
        <a:solidFill>
          <a:schemeClr val="tx1"/>
        </a:solidFill>
        <a:latin typeface="华文中宋" panose="02010600040101010101" charset="-122"/>
        <a:ea typeface="华文中宋" panose="02010600040101010101" charset="-122"/>
        <a:cs typeface="Times New Roman" panose="020205030504050903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Times New Roman" panose="02020503050405090304" charset="0"/>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Times New Roman" panose="020205030504050903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Times New Roman" panose="02020503050405090304" charset="0"/>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Times New Roman" panose="0202050305040509030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Times New Roman" panose="0202050305040509030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Times New Roman" panose="0202050305040509030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Times New Roman" panose="0202050305040509030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Times New Roman" panose="0202050305040509030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Times New Roman" panose="0202050305040509030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617056" y="3320142"/>
            <a:ext cx="5885543" cy="5885543"/>
            <a:chOff x="3153228" y="486228"/>
            <a:chExt cx="5885543" cy="5885543"/>
          </a:xfrm>
        </p:grpSpPr>
        <p:sp>
          <p:nvSpPr>
            <p:cNvPr id="8" name="椭圆 7"/>
            <p:cNvSpPr/>
            <p:nvPr/>
          </p:nvSpPr>
          <p:spPr>
            <a:xfrm>
              <a:off x="3153228" y="486228"/>
              <a:ext cx="5885543" cy="5885543"/>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3739847" y="1072847"/>
              <a:ext cx="4712305" cy="4712305"/>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13" name="椭圆 12"/>
            <p:cNvSpPr/>
            <p:nvPr/>
          </p:nvSpPr>
          <p:spPr>
            <a:xfrm>
              <a:off x="4326467" y="1659466"/>
              <a:ext cx="3539067" cy="3539067"/>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 name="椭圆 6"/>
            <p:cNvSpPr/>
            <p:nvPr/>
          </p:nvSpPr>
          <p:spPr>
            <a:xfrm>
              <a:off x="4913086" y="2246085"/>
              <a:ext cx="2365828" cy="2365828"/>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5302135" y="2635135"/>
              <a:ext cx="1587727" cy="1587727"/>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椭圆 14"/>
          <p:cNvSpPr/>
          <p:nvPr/>
        </p:nvSpPr>
        <p:spPr>
          <a:xfrm>
            <a:off x="-1756336" y="4180113"/>
            <a:ext cx="4164103" cy="416410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2390498" y="3545952"/>
            <a:ext cx="5432423" cy="543242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561794" y="4134071"/>
            <a:ext cx="162106" cy="16210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2575759" y="3199964"/>
            <a:ext cx="466166" cy="46616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1702293" y="2844291"/>
            <a:ext cx="233083" cy="233083"/>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 空心 26"/>
          <p:cNvSpPr/>
          <p:nvPr/>
        </p:nvSpPr>
        <p:spPr>
          <a:xfrm>
            <a:off x="10152933" y="-682172"/>
            <a:ext cx="1364343" cy="1364343"/>
          </a:xfrm>
          <a:prstGeom prst="donut">
            <a:avLst>
              <a:gd name="adj" fmla="val 17845"/>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Times New Roman" panose="02020503050405090304" charset="0"/>
            </a:endParaRPr>
          </a:p>
        </p:txBody>
      </p:sp>
      <p:sp>
        <p:nvSpPr>
          <p:cNvPr id="26" name="矩形 25"/>
          <p:cNvSpPr/>
          <p:nvPr/>
        </p:nvSpPr>
        <p:spPr>
          <a:xfrm>
            <a:off x="4413380" y="1879509"/>
            <a:ext cx="7018188" cy="1106805"/>
          </a:xfrm>
          <a:prstGeom prst="rect">
            <a:avLst/>
          </a:prstGeom>
        </p:spPr>
        <p:txBody>
          <a:bodyPr wrap="square">
            <a:spAutoFit/>
          </a:bodyPr>
          <a:lstStyle/>
          <a:p>
            <a:r>
              <a:rPr lang="en-US" altLang="zh-CN" sz="6600" dirty="0" err="1">
                <a:solidFill>
                  <a:srgbClr val="384D8F"/>
                </a:solidFill>
                <a:latin typeface="Times New Roman Regular" panose="02020503050405090304" charset="0"/>
                <a:cs typeface="Times New Roman Regular" panose="02020503050405090304" charset="0"/>
                <a:sym typeface="+mn-lt"/>
              </a:rPr>
              <a:t>StoreCloud</a:t>
            </a:r>
            <a:endParaRPr lang="zh-CN" altLang="en-US" sz="5400" dirty="0">
              <a:solidFill>
                <a:srgbClr val="384D8F"/>
              </a:solidFill>
              <a:latin typeface="Times New Roman Regular" panose="02020503050405090304" charset="0"/>
              <a:cs typeface="Times New Roman Regular" panose="02020503050405090304" charset="0"/>
              <a:sym typeface="+mn-lt"/>
            </a:endParaRPr>
          </a:p>
        </p:txBody>
      </p:sp>
      <p:grpSp>
        <p:nvGrpSpPr>
          <p:cNvPr id="28" name="组合 27"/>
          <p:cNvGrpSpPr/>
          <p:nvPr/>
        </p:nvGrpSpPr>
        <p:grpSpPr>
          <a:xfrm>
            <a:off x="4413106" y="2887895"/>
            <a:ext cx="6109970" cy="1733136"/>
            <a:chOff x="6418086" y="5214874"/>
            <a:chExt cx="4592635" cy="1682604"/>
          </a:xfrm>
        </p:grpSpPr>
        <p:sp>
          <p:nvSpPr>
            <p:cNvPr id="29" name="文本框 28"/>
            <p:cNvSpPr txBox="1"/>
            <p:nvPr/>
          </p:nvSpPr>
          <p:spPr>
            <a:xfrm>
              <a:off x="6426200" y="5502156"/>
              <a:ext cx="4584521" cy="1255165"/>
            </a:xfrm>
            <a:prstGeom prst="rect">
              <a:avLst/>
            </a:prstGeom>
            <a:noFill/>
          </p:spPr>
          <p:txBody>
            <a:bodyPr wrap="square">
              <a:noAutofit/>
            </a:bodyPr>
            <a:lstStyle/>
            <a:p>
              <a:pPr algn="ctr"/>
              <a:r>
                <a:rPr lang="zh-CN" altLang="en-US" sz="4000" spc="300" dirty="0">
                  <a:solidFill>
                    <a:schemeClr val="bg1">
                      <a:lumMod val="65000"/>
                    </a:schemeClr>
                  </a:solidFill>
                  <a:latin typeface="华文中宋" panose="02010600040101010101" charset="-122"/>
                  <a:ea typeface="华文中宋" panose="02010600040101010101" charset="-122"/>
                  <a:cs typeface="Times New Roman" panose="02020503050405090304" charset="0"/>
                </a:rPr>
                <a:t>基于微服务架构的创新电商平台</a:t>
              </a:r>
              <a:endParaRPr lang="zh-CN" altLang="en-US" sz="4000" spc="300" dirty="0">
                <a:solidFill>
                  <a:schemeClr val="bg1">
                    <a:lumMod val="65000"/>
                  </a:schemeClr>
                </a:solidFill>
                <a:latin typeface="华文中宋" panose="02010600040101010101" charset="-122"/>
                <a:ea typeface="华文中宋" panose="02010600040101010101" charset="-122"/>
                <a:cs typeface="Times New Roman" panose="02020503050405090304" charset="0"/>
              </a:endParaRPr>
            </a:p>
          </p:txBody>
        </p:sp>
        <p:sp>
          <p:nvSpPr>
            <p:cNvPr id="30" name="矩形 29"/>
            <p:cNvSpPr/>
            <p:nvPr/>
          </p:nvSpPr>
          <p:spPr>
            <a:xfrm>
              <a:off x="6426200" y="5214874"/>
              <a:ext cx="4559300" cy="173360"/>
            </a:xfrm>
            <a:prstGeom prst="rect">
              <a:avLst/>
            </a:prstGeom>
            <a:gradFill flip="none" rotWithShape="1">
              <a:gsLst>
                <a:gs pos="0">
                  <a:schemeClr val="bg1"/>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31" name="矩形 30"/>
            <p:cNvSpPr/>
            <p:nvPr/>
          </p:nvSpPr>
          <p:spPr>
            <a:xfrm flipV="1">
              <a:off x="6418086" y="6724118"/>
              <a:ext cx="4559300" cy="173360"/>
            </a:xfrm>
            <a:prstGeom prst="rect">
              <a:avLst/>
            </a:prstGeom>
            <a:gradFill flip="none" rotWithShape="1">
              <a:gsLst>
                <a:gs pos="0">
                  <a:schemeClr val="bg1"/>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grpSp>
      <p:grpSp>
        <p:nvGrpSpPr>
          <p:cNvPr id="35" name="图形 4"/>
          <p:cNvGrpSpPr/>
          <p:nvPr/>
        </p:nvGrpSpPr>
        <p:grpSpPr>
          <a:xfrm>
            <a:off x="6990821" y="5092187"/>
            <a:ext cx="201061" cy="270657"/>
            <a:chOff x="6272974" y="1642396"/>
            <a:chExt cx="247650" cy="333373"/>
          </a:xfrm>
          <a:solidFill>
            <a:srgbClr val="394B91"/>
          </a:solidFill>
        </p:grpSpPr>
        <p:sp>
          <p:nvSpPr>
            <p:cNvPr id="36" name="任意多边形: 形状 35"/>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600">
                <a:cs typeface="+mn-ea"/>
                <a:sym typeface="+mn-lt"/>
              </a:endParaRPr>
            </a:p>
          </p:txBody>
        </p:sp>
        <p:sp>
          <p:nvSpPr>
            <p:cNvPr id="37" name="任意多边形: 形状 36"/>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600">
                <a:cs typeface="+mn-ea"/>
                <a:sym typeface="+mn-lt"/>
              </a:endParaRPr>
            </a:p>
          </p:txBody>
        </p:sp>
      </p:grpSp>
      <p:sp>
        <p:nvSpPr>
          <p:cNvPr id="38" name="文本框 37"/>
          <p:cNvSpPr txBox="1"/>
          <p:nvPr/>
        </p:nvSpPr>
        <p:spPr>
          <a:xfrm>
            <a:off x="7271657" y="5080065"/>
            <a:ext cx="3097704" cy="1168400"/>
          </a:xfrm>
          <a:prstGeom prst="rect">
            <a:avLst/>
          </a:prstGeom>
          <a:noFill/>
        </p:spPr>
        <p:txBody>
          <a:bodyPr wrap="square">
            <a:spAutoFit/>
          </a:bodyPr>
          <a:lstStyle/>
          <a:p>
            <a:r>
              <a:rPr lang="en-US" altLang="zh-CN" sz="1400" spc="300" dirty="0">
                <a:latin typeface="华文中宋" panose="02010600040101010101" charset="-122"/>
                <a:ea typeface="华文中宋" panose="02010600040101010101" charset="-122"/>
                <a:cs typeface="华文中宋" panose="02010600040101010101" charset="-122"/>
                <a:sym typeface="+mn-lt"/>
              </a:rPr>
              <a:t>2153393 </a:t>
            </a:r>
            <a:r>
              <a:rPr lang="zh-CN" altLang="en-US" sz="1400" spc="300" dirty="0">
                <a:latin typeface="华文中宋" panose="02010600040101010101" charset="-122"/>
                <a:ea typeface="华文中宋" panose="02010600040101010101" charset="-122"/>
                <a:cs typeface="华文中宋" panose="02010600040101010101" charset="-122"/>
                <a:sym typeface="+mn-lt"/>
              </a:rPr>
              <a:t>胡峻玮</a:t>
            </a:r>
            <a:endParaRPr lang="en-US" altLang="zh-CN" sz="1400" spc="300" dirty="0">
              <a:latin typeface="华文中宋" panose="02010600040101010101" charset="-122"/>
              <a:ea typeface="华文中宋" panose="02010600040101010101" charset="-122"/>
              <a:cs typeface="华文中宋" panose="02010600040101010101" charset="-122"/>
              <a:sym typeface="+mn-lt"/>
            </a:endParaRPr>
          </a:p>
          <a:p>
            <a:r>
              <a:rPr lang="en-US" altLang="zh-CN" sz="1400" spc="300" dirty="0">
                <a:latin typeface="华文中宋" panose="02010600040101010101" charset="-122"/>
                <a:ea typeface="华文中宋" panose="02010600040101010101" charset="-122"/>
                <a:cs typeface="华文中宋" panose="02010600040101010101" charset="-122"/>
                <a:sym typeface="+mn-lt"/>
              </a:rPr>
              <a:t>2154284 </a:t>
            </a:r>
            <a:r>
              <a:rPr lang="zh-CN" altLang="en-US" sz="1400" spc="300" dirty="0">
                <a:latin typeface="华文中宋" panose="02010600040101010101" charset="-122"/>
                <a:ea typeface="华文中宋" panose="02010600040101010101" charset="-122"/>
                <a:cs typeface="华文中宋" panose="02010600040101010101" charset="-122"/>
                <a:sym typeface="+mn-lt"/>
              </a:rPr>
              <a:t>杨骏昊</a:t>
            </a:r>
            <a:endParaRPr lang="en-US" altLang="zh-CN" sz="1400" spc="300" dirty="0">
              <a:latin typeface="华文中宋" panose="02010600040101010101" charset="-122"/>
              <a:ea typeface="华文中宋" panose="02010600040101010101" charset="-122"/>
              <a:cs typeface="华文中宋" panose="02010600040101010101" charset="-122"/>
              <a:sym typeface="+mn-lt"/>
            </a:endParaRPr>
          </a:p>
          <a:p>
            <a:r>
              <a:rPr lang="en-US" altLang="zh-CN" sz="1400" spc="300" dirty="0">
                <a:latin typeface="华文中宋" panose="02010600040101010101" charset="-122"/>
                <a:ea typeface="华文中宋" panose="02010600040101010101" charset="-122"/>
                <a:cs typeface="华文中宋" panose="02010600040101010101" charset="-122"/>
                <a:sym typeface="+mn-lt"/>
              </a:rPr>
              <a:t>2153495 </a:t>
            </a:r>
            <a:r>
              <a:rPr lang="zh-CN" altLang="en-US" sz="1400" spc="300" dirty="0">
                <a:latin typeface="华文中宋" panose="02010600040101010101" charset="-122"/>
                <a:ea typeface="华文中宋" panose="02010600040101010101" charset="-122"/>
                <a:cs typeface="华文中宋" panose="02010600040101010101" charset="-122"/>
                <a:sym typeface="+mn-lt"/>
              </a:rPr>
              <a:t>钟承哲</a:t>
            </a:r>
            <a:endParaRPr lang="en-US" altLang="zh-CN" sz="1400" spc="300" dirty="0">
              <a:latin typeface="华文中宋" panose="02010600040101010101" charset="-122"/>
              <a:ea typeface="华文中宋" panose="02010600040101010101" charset="-122"/>
              <a:cs typeface="华文中宋" panose="02010600040101010101" charset="-122"/>
              <a:sym typeface="+mn-lt"/>
            </a:endParaRPr>
          </a:p>
          <a:p>
            <a:r>
              <a:rPr lang="en-US" altLang="zh-CN" sz="1400" spc="300">
                <a:latin typeface="华文中宋" panose="02010600040101010101" charset="-122"/>
                <a:ea typeface="华文中宋" panose="02010600040101010101" charset="-122"/>
                <a:cs typeface="华文中宋" panose="02010600040101010101" charset="-122"/>
                <a:sym typeface="+mn-lt"/>
              </a:rPr>
              <a:t>2154343 </a:t>
            </a:r>
            <a:r>
              <a:rPr lang="zh-CN" altLang="en-US" sz="1400" spc="300">
                <a:latin typeface="华文中宋" panose="02010600040101010101" charset="-122"/>
                <a:ea typeface="华文中宋" panose="02010600040101010101" charset="-122"/>
                <a:cs typeface="华文中宋" panose="02010600040101010101" charset="-122"/>
                <a:sym typeface="+mn-lt"/>
              </a:rPr>
              <a:t>邹涵</a:t>
            </a:r>
            <a:endParaRPr lang="en-US" altLang="zh-CN" sz="1400" spc="300" dirty="0">
              <a:latin typeface="华文中宋" panose="02010600040101010101" charset="-122"/>
              <a:ea typeface="华文中宋" panose="02010600040101010101" charset="-122"/>
              <a:cs typeface="华文中宋" panose="02010600040101010101" charset="-122"/>
              <a:sym typeface="+mn-lt"/>
            </a:endParaRPr>
          </a:p>
          <a:p>
            <a:r>
              <a:rPr lang="en-US" altLang="zh-CN" sz="1400" spc="300" dirty="0">
                <a:latin typeface="华文中宋" panose="02010600040101010101" charset="-122"/>
                <a:ea typeface="华文中宋" panose="02010600040101010101" charset="-122"/>
                <a:cs typeface="华文中宋" panose="02010600040101010101" charset="-122"/>
                <a:sym typeface="+mn-lt"/>
              </a:rPr>
              <a:t>2250821 </a:t>
            </a:r>
            <a:r>
              <a:rPr lang="zh-CN" altLang="en-US" sz="1400" spc="300" dirty="0">
                <a:latin typeface="华文中宋" panose="02010600040101010101" charset="-122"/>
                <a:ea typeface="华文中宋" panose="02010600040101010101" charset="-122"/>
                <a:cs typeface="华文中宋" panose="02010600040101010101" charset="-122"/>
                <a:sym typeface="+mn-lt"/>
              </a:rPr>
              <a:t>郭平伟</a:t>
            </a:r>
            <a:endParaRPr lang="zh-CN" altLang="en-US" sz="1400" spc="300" dirty="0">
              <a:latin typeface="华文中宋" panose="02010600040101010101" charset="-122"/>
              <a:ea typeface="华文中宋" panose="02010600040101010101" charset="-122"/>
              <a:cs typeface="华文中宋" panose="02010600040101010101" charset="-122"/>
              <a:sym typeface="+mn-lt"/>
            </a:endParaRPr>
          </a:p>
        </p:txBody>
      </p:sp>
      <p:sp>
        <p:nvSpPr>
          <p:cNvPr id="43" name="圆: 空心 42"/>
          <p:cNvSpPr/>
          <p:nvPr/>
        </p:nvSpPr>
        <p:spPr>
          <a:xfrm>
            <a:off x="10368833" y="5255315"/>
            <a:ext cx="3097704" cy="3097704"/>
          </a:xfrm>
          <a:prstGeom prst="donut">
            <a:avLst>
              <a:gd name="adj" fmla="val 178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Times New Roman" panose="02020503050405090304" charset="0"/>
            </a:endParaRPr>
          </a:p>
        </p:txBody>
      </p:sp>
      <p:sp>
        <p:nvSpPr>
          <p:cNvPr id="45" name="椭圆 44"/>
          <p:cNvSpPr/>
          <p:nvPr/>
        </p:nvSpPr>
        <p:spPr>
          <a:xfrm>
            <a:off x="2933954" y="5676741"/>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rPr>
              <a:t>03</a:t>
            </a:r>
            <a:endPar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华文中宋" panose="02010600040101010101" charset="-122"/>
              <a:ea typeface="华文中宋" panose="02010600040101010101" charset="-122"/>
              <a:cs typeface="Times New Roman" panose="02020503050405090304" charset="0"/>
            </a:endParaRPr>
          </a:p>
        </p:txBody>
      </p:sp>
      <p:sp>
        <p:nvSpPr>
          <p:cNvPr id="14" name="文本框 13"/>
          <p:cNvSpPr txBox="1"/>
          <p:nvPr/>
        </p:nvSpPr>
        <p:spPr>
          <a:xfrm>
            <a:off x="4418733" y="2967332"/>
            <a:ext cx="3354533" cy="923330"/>
          </a:xfrm>
          <a:prstGeom prst="rect">
            <a:avLst/>
          </a:prstGeom>
          <a:noFill/>
        </p:spPr>
        <p:txBody>
          <a:bodyPr wrap="square" rtlCol="0">
            <a:spAutoFit/>
          </a:bodyPr>
          <a:lstStyle/>
          <a:p>
            <a:r>
              <a:rPr lang="zh-CN" altLang="en-US" sz="5400" spc="300" dirty="0">
                <a:latin typeface="华文中宋" panose="02010600040101010101" charset="-122"/>
                <a:ea typeface="华文中宋" panose="02010600040101010101" charset="-122"/>
                <a:cs typeface="Times New Roman" panose="02020503050405090304" charset="0"/>
              </a:rPr>
              <a:t>系统功能</a:t>
            </a:r>
            <a:endParaRPr lang="zh-CN" altLang="en-US" sz="5400" spc="300" dirty="0">
              <a:latin typeface="华文中宋" panose="02010600040101010101" charset="-122"/>
              <a:ea typeface="华文中宋" panose="02010600040101010101" charset="-122"/>
              <a:cs typeface="Times New Roman" panose="0202050305040509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197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用户登录</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grpSp>
        <p:nvGrpSpPr>
          <p:cNvPr id="43" name="组合 42"/>
          <p:cNvGrpSpPr/>
          <p:nvPr/>
        </p:nvGrpSpPr>
        <p:grpSpPr>
          <a:xfrm>
            <a:off x="163430" y="1724025"/>
            <a:ext cx="3205714" cy="4421170"/>
            <a:chOff x="1144212" y="1724025"/>
            <a:chExt cx="3205714" cy="4421170"/>
          </a:xfrm>
        </p:grpSpPr>
        <p:sp>
          <p:nvSpPr>
            <p:cNvPr id="6" name="矩形: 圆角 5"/>
            <p:cNvSpPr/>
            <p:nvPr/>
          </p:nvSpPr>
          <p:spPr>
            <a:xfrm>
              <a:off x="1144212" y="1724025"/>
              <a:ext cx="3205714" cy="4421170"/>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latin typeface="华文中宋" panose="02010600040101010101" charset="-122"/>
                <a:ea typeface="华文中宋" panose="02010600040101010101" charset="-122"/>
                <a:cs typeface="+mn-ea"/>
              </a:endParaRPr>
            </a:p>
          </p:txBody>
        </p:sp>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7504" r="76581" b="69484"/>
            <a:stretch>
              <a:fillRect/>
            </a:stretch>
          </p:blipFill>
          <p:spPr>
            <a:xfrm>
              <a:off x="1456336" y="2893772"/>
              <a:ext cx="692409" cy="671297"/>
            </a:xfrm>
            <a:prstGeom prst="rect">
              <a:avLst/>
            </a:prstGeom>
          </p:spPr>
        </p:pic>
        <p:sp>
          <p:nvSpPr>
            <p:cNvPr id="18" name="文本框 17"/>
            <p:cNvSpPr txBox="1"/>
            <p:nvPr/>
          </p:nvSpPr>
          <p:spPr>
            <a:xfrm>
              <a:off x="1353762" y="3545840"/>
              <a:ext cx="2884170" cy="1082675"/>
            </a:xfrm>
            <a:prstGeom prst="rect">
              <a:avLst/>
            </a:prstGeom>
            <a:noFill/>
          </p:spPr>
          <p:txBody>
            <a:bodyPr wrap="square">
              <a:noAutofit/>
            </a:bodyPr>
            <a:lstStyle/>
            <a:p>
              <a:pPr indent="0" fontAlgn="auto">
                <a:lnSpc>
                  <a:spcPct val="150000"/>
                </a:lnSpc>
              </a:pPr>
              <a:r>
                <a:rPr lang="zh-CN" altLang="en-US" sz="1600" dirty="0">
                  <a:latin typeface="华文中宋" panose="02010600040101010101" charset="-122"/>
                  <a:ea typeface="华文中宋" panose="02010600040101010101" charset="-122"/>
                  <a:cs typeface="Times New Roman" panose="02020503050405090304" charset="0"/>
                </a:rPr>
                <a:t>商城主页界面如下图，用户未登录时，仅支持商品搜索及商品浏览功能，不支持添加购物车与下单等操作。</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nvGrpSpPr>
            <p:cNvPr id="5" name="组合 4"/>
            <p:cNvGrpSpPr/>
            <p:nvPr/>
          </p:nvGrpSpPr>
          <p:grpSpPr>
            <a:xfrm>
              <a:off x="3574173" y="5928215"/>
              <a:ext cx="438150" cy="75543"/>
              <a:chOff x="4867275" y="630788"/>
              <a:chExt cx="552450" cy="95250"/>
            </a:xfrm>
          </p:grpSpPr>
          <p:sp>
            <p:nvSpPr>
              <p:cNvPr id="4" name="椭圆 3"/>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25" name="椭圆 24"/>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26" name="椭圆 25"/>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grpSp>
      </p:grpSp>
      <p:grpSp>
        <p:nvGrpSpPr>
          <p:cNvPr id="44" name="组合 43"/>
          <p:cNvGrpSpPr/>
          <p:nvPr/>
        </p:nvGrpSpPr>
        <p:grpSpPr>
          <a:xfrm>
            <a:off x="8844573" y="1724025"/>
            <a:ext cx="3205714" cy="4421170"/>
            <a:chOff x="7822721" y="1591109"/>
            <a:chExt cx="3205714" cy="4421170"/>
          </a:xfrm>
        </p:grpSpPr>
        <p:sp>
          <p:nvSpPr>
            <p:cNvPr id="12" name="矩形: 圆角 11"/>
            <p:cNvSpPr/>
            <p:nvPr/>
          </p:nvSpPr>
          <p:spPr>
            <a:xfrm>
              <a:off x="7822721" y="1591109"/>
              <a:ext cx="3205714" cy="4421170"/>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64912" t="-1598" r="-2790" b="57416"/>
            <a:stretch>
              <a:fillRect/>
            </a:stretch>
          </p:blipFill>
          <p:spPr>
            <a:xfrm>
              <a:off x="8184332" y="2765124"/>
              <a:ext cx="657913" cy="757120"/>
            </a:xfrm>
            <a:prstGeom prst="rect">
              <a:avLst/>
            </a:prstGeom>
          </p:spPr>
        </p:pic>
        <p:sp>
          <p:nvSpPr>
            <p:cNvPr id="23" name="文本框 22"/>
            <p:cNvSpPr txBox="1"/>
            <p:nvPr/>
          </p:nvSpPr>
          <p:spPr>
            <a:xfrm>
              <a:off x="8007912" y="3417359"/>
              <a:ext cx="2883901" cy="1938020"/>
            </a:xfrm>
            <a:prstGeom prst="rect">
              <a:avLst/>
            </a:prstGeom>
            <a:noFill/>
          </p:spPr>
          <p:txBody>
            <a:bodyPr wrap="square">
              <a:spAutoFit/>
            </a:bodyPr>
            <a:lstStyle/>
            <a:p>
              <a:pPr algn="l">
                <a:lnSpc>
                  <a:spcPct val="150000"/>
                </a:lnSpc>
                <a:buClrTx/>
                <a:buSzTx/>
                <a:buFontTx/>
              </a:pPr>
              <a:r>
                <a:rPr lang="zh-CN" altLang="en-US" sz="1600" dirty="0">
                  <a:latin typeface="华文中宋" panose="02010600040101010101" charset="-122"/>
                  <a:ea typeface="华文中宋" panose="02010600040101010101" charset="-122"/>
                  <a:cs typeface="Times New Roman" panose="02020503050405090304" charset="0"/>
                </a:rPr>
                <a:t>主页点击用户登录后进入用户登录界面，输入账号密码即可登录StoreCloud商城，成功登录后即可解锁商城的完整功能。</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nvGrpSpPr>
            <p:cNvPr id="27" name="组合 26"/>
            <p:cNvGrpSpPr/>
            <p:nvPr/>
          </p:nvGrpSpPr>
          <p:grpSpPr>
            <a:xfrm>
              <a:off x="10322538" y="5795435"/>
              <a:ext cx="438150" cy="75543"/>
              <a:chOff x="4867275" y="630788"/>
              <a:chExt cx="552450" cy="95250"/>
            </a:xfrm>
          </p:grpSpPr>
          <p:sp>
            <p:nvSpPr>
              <p:cNvPr id="28" name="椭圆 27"/>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29" name="椭圆 28"/>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30" name="椭圆 29"/>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grpSp>
      </p:grpSp>
      <p:sp>
        <p:nvSpPr>
          <p:cNvPr id="20"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华文中宋" panose="02010600040101010101" charset="-122"/>
              <a:ea typeface="华文中宋" panose="02010600040101010101" charset="-122"/>
              <a:cs typeface="Times New Roman" panose="02020503050405090304" charset="0"/>
            </a:endParaRPr>
          </a:p>
        </p:txBody>
      </p:sp>
      <p:grpSp>
        <p:nvGrpSpPr>
          <p:cNvPr id="45" name="组合 44"/>
          <p:cNvGrpSpPr>
            <a:grpSpLocks noChangeAspect="1"/>
          </p:cNvGrpSpPr>
          <p:nvPr/>
        </p:nvGrpSpPr>
        <p:grpSpPr>
          <a:xfrm>
            <a:off x="3454905" y="630788"/>
            <a:ext cx="5282826" cy="5864723"/>
            <a:chOff x="6553598" y="907754"/>
            <a:chExt cx="4872970" cy="5409722"/>
          </a:xfrm>
        </p:grpSpPr>
        <p:cxnSp>
          <p:nvCxnSpPr>
            <p:cNvPr id="46" name="直接连接符 45"/>
            <p:cNvCxnSpPr/>
            <p:nvPr/>
          </p:nvCxnSpPr>
          <p:spPr>
            <a:xfrm>
              <a:off x="10338783" y="4957588"/>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338783" y="2685876"/>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338783" y="3821732"/>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任意多边形: 形状 48"/>
            <p:cNvSpPr/>
            <p:nvPr/>
          </p:nvSpPr>
          <p:spPr>
            <a:xfrm>
              <a:off x="10537352" y="4198629"/>
              <a:ext cx="513025" cy="512956"/>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latin typeface="华文中宋" panose="02010600040101010101" charset="-122"/>
                <a:ea typeface="华文中宋" panose="02010600040101010101" charset="-122"/>
                <a:cs typeface="Times New Roman" panose="02020503050405090304" charset="0"/>
              </a:endParaRPr>
            </a:p>
          </p:txBody>
        </p:sp>
        <p:sp>
          <p:nvSpPr>
            <p:cNvPr id="50" name="任意多边形: 形状 49"/>
            <p:cNvSpPr/>
            <p:nvPr/>
          </p:nvSpPr>
          <p:spPr>
            <a:xfrm>
              <a:off x="10544083" y="1951830"/>
              <a:ext cx="494274" cy="467964"/>
            </a:xfrm>
            <a:custGeom>
              <a:avLst/>
              <a:gdLst>
                <a:gd name="connsiteX0" fmla="*/ 1218506 w 1996685"/>
                <a:gd name="connsiteY0" fmla="*/ 1842516 h 1890401"/>
                <a:gd name="connsiteX1" fmla="*/ 1364246 w 1996685"/>
                <a:gd name="connsiteY1" fmla="*/ 1842516 h 1890401"/>
                <a:gd name="connsiteX2" fmla="*/ 1365499 w 1996685"/>
                <a:gd name="connsiteY2" fmla="*/ 1813456 h 1890401"/>
                <a:gd name="connsiteX3" fmla="*/ 1365562 w 1996685"/>
                <a:gd name="connsiteY3" fmla="*/ 689245 h 1890401"/>
                <a:gd name="connsiteX4" fmla="*/ 1366438 w 1996685"/>
                <a:gd name="connsiteY4" fmla="*/ 662564 h 1890401"/>
                <a:gd name="connsiteX5" fmla="*/ 1387795 w 1996685"/>
                <a:gd name="connsiteY5" fmla="*/ 641333 h 1890401"/>
                <a:gd name="connsiteX6" fmla="*/ 1406271 w 1996685"/>
                <a:gd name="connsiteY6" fmla="*/ 640581 h 1890401"/>
                <a:gd name="connsiteX7" fmla="*/ 1675518 w 1996685"/>
                <a:gd name="connsiteY7" fmla="*/ 640581 h 1890401"/>
                <a:gd name="connsiteX8" fmla="*/ 1687856 w 1996685"/>
                <a:gd name="connsiteY8" fmla="*/ 640706 h 1890401"/>
                <a:gd name="connsiteX9" fmla="*/ 1715539 w 1996685"/>
                <a:gd name="connsiteY9" fmla="*/ 668702 h 1890401"/>
                <a:gd name="connsiteX10" fmla="*/ 1715601 w 1996685"/>
                <a:gd name="connsiteY10" fmla="*/ 689245 h 1890401"/>
                <a:gd name="connsiteX11" fmla="*/ 1715601 w 1996685"/>
                <a:gd name="connsiteY11" fmla="*/ 1815460 h 1890401"/>
                <a:gd name="connsiteX12" fmla="*/ 1715601 w 1996685"/>
                <a:gd name="connsiteY12" fmla="*/ 1843581 h 1890401"/>
                <a:gd name="connsiteX13" fmla="*/ 1996685 w 1996685"/>
                <a:gd name="connsiteY13" fmla="*/ 1843581 h 1890401"/>
                <a:gd name="connsiteX14" fmla="*/ 1996685 w 1996685"/>
                <a:gd name="connsiteY14" fmla="*/ 1890178 h 1890401"/>
                <a:gd name="connsiteX15" fmla="*/ 1967938 w 1996685"/>
                <a:gd name="connsiteY15" fmla="*/ 1890178 h 1890401"/>
                <a:gd name="connsiteX16" fmla="*/ 358719 w 1996685"/>
                <a:gd name="connsiteY16" fmla="*/ 1890178 h 1890401"/>
                <a:gd name="connsiteX17" fmla="*/ 181977 w 1996685"/>
                <a:gd name="connsiteY17" fmla="*/ 1889676 h 1890401"/>
                <a:gd name="connsiteX18" fmla="*/ 128178 w 1996685"/>
                <a:gd name="connsiteY18" fmla="*/ 1879280 h 1890401"/>
                <a:gd name="connsiteX19" fmla="*/ 61790 w 1996685"/>
                <a:gd name="connsiteY19" fmla="*/ 1776817 h 1890401"/>
                <a:gd name="connsiteX20" fmla="*/ 61539 w 1996685"/>
                <a:gd name="connsiteY20" fmla="*/ 1676108 h 1890401"/>
                <a:gd name="connsiteX21" fmla="*/ 61539 w 1996685"/>
                <a:gd name="connsiteY21" fmla="*/ 1651745 h 1890401"/>
                <a:gd name="connsiteX22" fmla="*/ 35986 w 1996685"/>
                <a:gd name="connsiteY22" fmla="*/ 1650680 h 1890401"/>
                <a:gd name="connsiteX23" fmla="*/ 19640 w 1996685"/>
                <a:gd name="connsiteY23" fmla="*/ 1649615 h 1890401"/>
                <a:gd name="connsiteX24" fmla="*/ 37 w 1996685"/>
                <a:gd name="connsiteY24" fmla="*/ 1626505 h 1890401"/>
                <a:gd name="connsiteX25" fmla="*/ 22646 w 1996685"/>
                <a:gd name="connsiteY25" fmla="*/ 1604459 h 1890401"/>
                <a:gd name="connsiteX26" fmla="*/ 60287 w 1996685"/>
                <a:gd name="connsiteY26" fmla="*/ 1604271 h 1890401"/>
                <a:gd name="connsiteX27" fmla="*/ 60287 w 1996685"/>
                <a:gd name="connsiteY27" fmla="*/ 1363771 h 1890401"/>
                <a:gd name="connsiteX28" fmla="*/ 38492 w 1996685"/>
                <a:gd name="connsiteY28" fmla="*/ 1362393 h 1890401"/>
                <a:gd name="connsiteX29" fmla="*/ 24149 w 1996685"/>
                <a:gd name="connsiteY29" fmla="*/ 1361955 h 1890401"/>
                <a:gd name="connsiteX30" fmla="*/ 37 w 1996685"/>
                <a:gd name="connsiteY30" fmla="*/ 1338782 h 1890401"/>
                <a:gd name="connsiteX31" fmla="*/ 24212 w 1996685"/>
                <a:gd name="connsiteY31" fmla="*/ 1315984 h 1890401"/>
                <a:gd name="connsiteX32" fmla="*/ 60099 w 1996685"/>
                <a:gd name="connsiteY32" fmla="*/ 1315797 h 1890401"/>
                <a:gd name="connsiteX33" fmla="*/ 60099 w 1996685"/>
                <a:gd name="connsiteY33" fmla="*/ 1087322 h 1890401"/>
                <a:gd name="connsiteX34" fmla="*/ 22959 w 1996685"/>
                <a:gd name="connsiteY34" fmla="*/ 1087197 h 1890401"/>
                <a:gd name="connsiteX35" fmla="*/ 1352 w 1996685"/>
                <a:gd name="connsiteY35" fmla="*/ 1071101 h 1890401"/>
                <a:gd name="connsiteX36" fmla="*/ 7114 w 1996685"/>
                <a:gd name="connsiteY36" fmla="*/ 1048679 h 1890401"/>
                <a:gd name="connsiteX37" fmla="*/ 25527 w 1996685"/>
                <a:gd name="connsiteY37" fmla="*/ 1041727 h 1890401"/>
                <a:gd name="connsiteX38" fmla="*/ 57531 w 1996685"/>
                <a:gd name="connsiteY38" fmla="*/ 1041414 h 1890401"/>
                <a:gd name="connsiteX39" fmla="*/ 58345 w 1996685"/>
                <a:gd name="connsiteY39" fmla="*/ 825528 h 1890401"/>
                <a:gd name="connsiteX40" fmla="*/ 26529 w 1996685"/>
                <a:gd name="connsiteY40" fmla="*/ 825465 h 1890401"/>
                <a:gd name="connsiteX41" fmla="*/ 37 w 1996685"/>
                <a:gd name="connsiteY41" fmla="*/ 803044 h 1890401"/>
                <a:gd name="connsiteX42" fmla="*/ 25778 w 1996685"/>
                <a:gd name="connsiteY42" fmla="*/ 779495 h 1890401"/>
                <a:gd name="connsiteX43" fmla="*/ 57907 w 1996685"/>
                <a:gd name="connsiteY43" fmla="*/ 779369 h 1890401"/>
                <a:gd name="connsiteX44" fmla="*/ 58972 w 1996685"/>
                <a:gd name="connsiteY44" fmla="*/ 557283 h 1890401"/>
                <a:gd name="connsiteX45" fmla="*/ 19201 w 1996685"/>
                <a:gd name="connsiteY45" fmla="*/ 554653 h 1890401"/>
                <a:gd name="connsiteX46" fmla="*/ 99 w 1996685"/>
                <a:gd name="connsiteY46" fmla="*/ 533609 h 1890401"/>
                <a:gd name="connsiteX47" fmla="*/ 17197 w 1996685"/>
                <a:gd name="connsiteY47" fmla="*/ 510811 h 1890401"/>
                <a:gd name="connsiteX48" fmla="*/ 33418 w 1996685"/>
                <a:gd name="connsiteY48" fmla="*/ 508995 h 1890401"/>
                <a:gd name="connsiteX49" fmla="*/ 57406 w 1996685"/>
                <a:gd name="connsiteY49" fmla="*/ 508933 h 1890401"/>
                <a:gd name="connsiteX50" fmla="*/ 59222 w 1996685"/>
                <a:gd name="connsiteY50" fmla="*/ 287034 h 1890401"/>
                <a:gd name="connsiteX51" fmla="*/ 37803 w 1996685"/>
                <a:gd name="connsiteY51" fmla="*/ 286032 h 1890401"/>
                <a:gd name="connsiteX52" fmla="*/ 19389 w 1996685"/>
                <a:gd name="connsiteY52" fmla="*/ 285155 h 1890401"/>
                <a:gd name="connsiteX53" fmla="*/ 162 w 1996685"/>
                <a:gd name="connsiteY53" fmla="*/ 261857 h 1890401"/>
                <a:gd name="connsiteX54" fmla="*/ 21080 w 1996685"/>
                <a:gd name="connsiteY54" fmla="*/ 240374 h 1890401"/>
                <a:gd name="connsiteX55" fmla="*/ 59974 w 1996685"/>
                <a:gd name="connsiteY55" fmla="*/ 240187 h 1890401"/>
                <a:gd name="connsiteX56" fmla="*/ 61477 w 1996685"/>
                <a:gd name="connsiteY56" fmla="*/ 180062 h 1890401"/>
                <a:gd name="connsiteX57" fmla="*/ 61539 w 1996685"/>
                <a:gd name="connsiteY57" fmla="*/ 120438 h 1890401"/>
                <a:gd name="connsiteX58" fmla="*/ 61539 w 1996685"/>
                <a:gd name="connsiteY58" fmla="*/ 60814 h 1890401"/>
                <a:gd name="connsiteX59" fmla="*/ 61539 w 1996685"/>
                <a:gd name="connsiteY59" fmla="*/ 0 h 1890401"/>
                <a:gd name="connsiteX60" fmla="*/ 107573 w 1996685"/>
                <a:gd name="connsiteY60" fmla="*/ 0 h 1890401"/>
                <a:gd name="connsiteX61" fmla="*/ 107573 w 1996685"/>
                <a:gd name="connsiteY61" fmla="*/ 237556 h 1890401"/>
                <a:gd name="connsiteX62" fmla="*/ 125234 w 1996685"/>
                <a:gd name="connsiteY62" fmla="*/ 239686 h 1890401"/>
                <a:gd name="connsiteX63" fmla="*/ 145777 w 1996685"/>
                <a:gd name="connsiteY63" fmla="*/ 239936 h 1890401"/>
                <a:gd name="connsiteX64" fmla="*/ 171393 w 1996685"/>
                <a:gd name="connsiteY64" fmla="*/ 263234 h 1890401"/>
                <a:gd name="connsiteX65" fmla="*/ 144838 w 1996685"/>
                <a:gd name="connsiteY65" fmla="*/ 285907 h 1890401"/>
                <a:gd name="connsiteX66" fmla="*/ 124295 w 1996685"/>
                <a:gd name="connsiteY66" fmla="*/ 286094 h 1890401"/>
                <a:gd name="connsiteX67" fmla="*/ 109264 w 1996685"/>
                <a:gd name="connsiteY67" fmla="*/ 287660 h 1890401"/>
                <a:gd name="connsiteX68" fmla="*/ 109264 w 1996685"/>
                <a:gd name="connsiteY68" fmla="*/ 507492 h 1890401"/>
                <a:gd name="connsiteX69" fmla="*/ 131435 w 1996685"/>
                <a:gd name="connsiteY69" fmla="*/ 508933 h 1890401"/>
                <a:gd name="connsiteX70" fmla="*/ 151852 w 1996685"/>
                <a:gd name="connsiteY70" fmla="*/ 510185 h 1890401"/>
                <a:gd name="connsiteX71" fmla="*/ 171330 w 1996685"/>
                <a:gd name="connsiteY71" fmla="*/ 533108 h 1890401"/>
                <a:gd name="connsiteX72" fmla="*/ 150725 w 1996685"/>
                <a:gd name="connsiteY72" fmla="*/ 554966 h 1890401"/>
                <a:gd name="connsiteX73" fmla="*/ 124044 w 1996685"/>
                <a:gd name="connsiteY73" fmla="*/ 556030 h 1890401"/>
                <a:gd name="connsiteX74" fmla="*/ 109201 w 1996685"/>
                <a:gd name="connsiteY74" fmla="*/ 558285 h 1890401"/>
                <a:gd name="connsiteX75" fmla="*/ 109201 w 1996685"/>
                <a:gd name="connsiteY75" fmla="*/ 778305 h 1890401"/>
                <a:gd name="connsiteX76" fmla="*/ 135380 w 1996685"/>
                <a:gd name="connsiteY76" fmla="*/ 779369 h 1890401"/>
                <a:gd name="connsiteX77" fmla="*/ 155673 w 1996685"/>
                <a:gd name="connsiteY77" fmla="*/ 781374 h 1890401"/>
                <a:gd name="connsiteX78" fmla="*/ 171267 w 1996685"/>
                <a:gd name="connsiteY78" fmla="*/ 805110 h 1890401"/>
                <a:gd name="connsiteX79" fmla="*/ 151163 w 1996685"/>
                <a:gd name="connsiteY79" fmla="*/ 825215 h 1890401"/>
                <a:gd name="connsiteX80" fmla="*/ 132687 w 1996685"/>
                <a:gd name="connsiteY80" fmla="*/ 825591 h 1890401"/>
                <a:gd name="connsiteX81" fmla="*/ 114211 w 1996685"/>
                <a:gd name="connsiteY81" fmla="*/ 826217 h 1890401"/>
                <a:gd name="connsiteX82" fmla="*/ 109326 w 1996685"/>
                <a:gd name="connsiteY82" fmla="*/ 828597 h 1890401"/>
                <a:gd name="connsiteX83" fmla="*/ 109326 w 1996685"/>
                <a:gd name="connsiteY83" fmla="*/ 1041414 h 1890401"/>
                <a:gd name="connsiteX84" fmla="*/ 144462 w 1996685"/>
                <a:gd name="connsiteY84" fmla="*/ 1041289 h 1890401"/>
                <a:gd name="connsiteX85" fmla="*/ 171205 w 1996685"/>
                <a:gd name="connsiteY85" fmla="*/ 1063648 h 1890401"/>
                <a:gd name="connsiteX86" fmla="*/ 143898 w 1996685"/>
                <a:gd name="connsiteY86" fmla="*/ 1087510 h 1890401"/>
                <a:gd name="connsiteX87" fmla="*/ 127489 w 1996685"/>
                <a:gd name="connsiteY87" fmla="*/ 1087635 h 1890401"/>
                <a:gd name="connsiteX88" fmla="*/ 111456 w 1996685"/>
                <a:gd name="connsiteY88" fmla="*/ 1088512 h 1890401"/>
                <a:gd name="connsiteX89" fmla="*/ 110516 w 1996685"/>
                <a:gd name="connsiteY89" fmla="*/ 1313667 h 1890401"/>
                <a:gd name="connsiteX90" fmla="*/ 127739 w 1996685"/>
                <a:gd name="connsiteY90" fmla="*/ 1315358 h 1890401"/>
                <a:gd name="connsiteX91" fmla="*/ 148282 w 1996685"/>
                <a:gd name="connsiteY91" fmla="*/ 1315984 h 1890401"/>
                <a:gd name="connsiteX92" fmla="*/ 171455 w 1996685"/>
                <a:gd name="connsiteY92" fmla="*/ 1337717 h 1890401"/>
                <a:gd name="connsiteX93" fmla="*/ 148470 w 1996685"/>
                <a:gd name="connsiteY93" fmla="*/ 1361830 h 1890401"/>
                <a:gd name="connsiteX94" fmla="*/ 129994 w 1996685"/>
                <a:gd name="connsiteY94" fmla="*/ 1362456 h 1890401"/>
                <a:gd name="connsiteX95" fmla="*/ 113648 w 1996685"/>
                <a:gd name="connsiteY95" fmla="*/ 1363521 h 1890401"/>
                <a:gd name="connsiteX96" fmla="*/ 109138 w 1996685"/>
                <a:gd name="connsiteY96" fmla="*/ 1366214 h 1890401"/>
                <a:gd name="connsiteX97" fmla="*/ 109138 w 1996685"/>
                <a:gd name="connsiteY97" fmla="*/ 1603081 h 1890401"/>
                <a:gd name="connsiteX98" fmla="*/ 144274 w 1996685"/>
                <a:gd name="connsiteY98" fmla="*/ 1604208 h 1890401"/>
                <a:gd name="connsiteX99" fmla="*/ 171393 w 1996685"/>
                <a:gd name="connsiteY99" fmla="*/ 1626066 h 1890401"/>
                <a:gd name="connsiteX100" fmla="*/ 144274 w 1996685"/>
                <a:gd name="connsiteY100" fmla="*/ 1650555 h 1890401"/>
                <a:gd name="connsiteX101" fmla="*/ 110516 w 1996685"/>
                <a:gd name="connsiteY101" fmla="*/ 1650680 h 1890401"/>
                <a:gd name="connsiteX102" fmla="*/ 108199 w 1996685"/>
                <a:gd name="connsiteY102" fmla="*/ 1665586 h 1890401"/>
                <a:gd name="connsiteX103" fmla="*/ 108199 w 1996685"/>
                <a:gd name="connsiteY103" fmla="*/ 1772433 h 1890401"/>
                <a:gd name="connsiteX104" fmla="*/ 178846 w 1996685"/>
                <a:gd name="connsiteY104" fmla="*/ 1843456 h 1890401"/>
                <a:gd name="connsiteX105" fmla="*/ 370181 w 1996685"/>
                <a:gd name="connsiteY105" fmla="*/ 1843581 h 1890401"/>
                <a:gd name="connsiteX106" fmla="*/ 371934 w 1996685"/>
                <a:gd name="connsiteY106" fmla="*/ 1815021 h 1890401"/>
                <a:gd name="connsiteX107" fmla="*/ 371997 w 1996685"/>
                <a:gd name="connsiteY107" fmla="*/ 1017614 h 1890401"/>
                <a:gd name="connsiteX108" fmla="*/ 372122 w 1996685"/>
                <a:gd name="connsiteY108" fmla="*/ 997072 h 1890401"/>
                <a:gd name="connsiteX109" fmla="*/ 398803 w 1996685"/>
                <a:gd name="connsiteY109" fmla="*/ 970454 h 1890401"/>
                <a:gd name="connsiteX110" fmla="*/ 417279 w 1996685"/>
                <a:gd name="connsiteY110" fmla="*/ 970204 h 1890401"/>
                <a:gd name="connsiteX111" fmla="*/ 676254 w 1996685"/>
                <a:gd name="connsiteY111" fmla="*/ 970204 h 1890401"/>
                <a:gd name="connsiteX112" fmla="*/ 692663 w 1996685"/>
                <a:gd name="connsiteY112" fmla="*/ 970391 h 1890401"/>
                <a:gd name="connsiteX113" fmla="*/ 721724 w 1996685"/>
                <a:gd name="connsiteY113" fmla="*/ 999139 h 1890401"/>
                <a:gd name="connsiteX114" fmla="*/ 721912 w 1996685"/>
                <a:gd name="connsiteY114" fmla="*/ 1021748 h 1890401"/>
                <a:gd name="connsiteX115" fmla="*/ 721912 w 1996685"/>
                <a:gd name="connsiteY115" fmla="*/ 1813017 h 1890401"/>
                <a:gd name="connsiteX116" fmla="*/ 721912 w 1996685"/>
                <a:gd name="connsiteY116" fmla="*/ 1842328 h 1890401"/>
                <a:gd name="connsiteX117" fmla="*/ 867401 w 1996685"/>
                <a:gd name="connsiteY117" fmla="*/ 1842328 h 1890401"/>
                <a:gd name="connsiteX118" fmla="*/ 868654 w 1996685"/>
                <a:gd name="connsiteY118" fmla="*/ 1811201 h 1890401"/>
                <a:gd name="connsiteX119" fmla="*/ 868717 w 1996685"/>
                <a:gd name="connsiteY119" fmla="*/ 428077 h 1890401"/>
                <a:gd name="connsiteX120" fmla="*/ 869092 w 1996685"/>
                <a:gd name="connsiteY120" fmla="*/ 403401 h 1890401"/>
                <a:gd name="connsiteX121" fmla="*/ 895021 w 1996685"/>
                <a:gd name="connsiteY121" fmla="*/ 377660 h 1890401"/>
                <a:gd name="connsiteX122" fmla="*/ 909426 w 1996685"/>
                <a:gd name="connsiteY122" fmla="*/ 377409 h 1890401"/>
                <a:gd name="connsiteX123" fmla="*/ 1178673 w 1996685"/>
                <a:gd name="connsiteY123" fmla="*/ 377409 h 1890401"/>
                <a:gd name="connsiteX124" fmla="*/ 1193078 w 1996685"/>
                <a:gd name="connsiteY124" fmla="*/ 377660 h 1890401"/>
                <a:gd name="connsiteX125" fmla="*/ 1218569 w 1996685"/>
                <a:gd name="connsiteY125" fmla="*/ 403651 h 1890401"/>
                <a:gd name="connsiteX126" fmla="*/ 1218756 w 1996685"/>
                <a:gd name="connsiteY126" fmla="*/ 426261 h 1890401"/>
                <a:gd name="connsiteX127" fmla="*/ 1218756 w 1996685"/>
                <a:gd name="connsiteY127" fmla="*/ 1813518 h 1890401"/>
                <a:gd name="connsiteX128" fmla="*/ 1218506 w 1996685"/>
                <a:gd name="connsiteY128" fmla="*/ 1842516 h 1890401"/>
                <a:gd name="connsiteX129" fmla="*/ 1168464 w 1996685"/>
                <a:gd name="connsiteY129" fmla="*/ 1842516 h 1890401"/>
                <a:gd name="connsiteX130" fmla="*/ 1171095 w 1996685"/>
                <a:gd name="connsiteY130" fmla="*/ 1837944 h 1890401"/>
                <a:gd name="connsiteX131" fmla="*/ 1172034 w 1996685"/>
                <a:gd name="connsiteY131" fmla="*/ 1829802 h 1890401"/>
                <a:gd name="connsiteX132" fmla="*/ 1171972 w 1996685"/>
                <a:gd name="connsiteY132" fmla="*/ 436407 h 1890401"/>
                <a:gd name="connsiteX133" fmla="*/ 1170657 w 1996685"/>
                <a:gd name="connsiteY133" fmla="*/ 428390 h 1890401"/>
                <a:gd name="connsiteX134" fmla="*/ 1169780 w 1996685"/>
                <a:gd name="connsiteY134" fmla="*/ 426574 h 1890401"/>
                <a:gd name="connsiteX135" fmla="*/ 1167275 w 1996685"/>
                <a:gd name="connsiteY135" fmla="*/ 424820 h 1890401"/>
                <a:gd name="connsiteX136" fmla="*/ 919009 w 1996685"/>
                <a:gd name="connsiteY136" fmla="*/ 424820 h 1890401"/>
                <a:gd name="connsiteX137" fmla="*/ 916253 w 1996685"/>
                <a:gd name="connsiteY137" fmla="*/ 429518 h 1890401"/>
                <a:gd name="connsiteX138" fmla="*/ 915251 w 1996685"/>
                <a:gd name="connsiteY138" fmla="*/ 437597 h 1890401"/>
                <a:gd name="connsiteX139" fmla="*/ 915251 w 1996685"/>
                <a:gd name="connsiteY139" fmla="*/ 1828925 h 1890401"/>
                <a:gd name="connsiteX140" fmla="*/ 916629 w 1996685"/>
                <a:gd name="connsiteY140" fmla="*/ 1839009 h 1890401"/>
                <a:gd name="connsiteX141" fmla="*/ 917568 w 1996685"/>
                <a:gd name="connsiteY141" fmla="*/ 1840700 h 1890401"/>
                <a:gd name="connsiteX142" fmla="*/ 919698 w 1996685"/>
                <a:gd name="connsiteY142" fmla="*/ 1842453 h 1890401"/>
                <a:gd name="connsiteX143" fmla="*/ 1168464 w 1996685"/>
                <a:gd name="connsiteY143" fmla="*/ 1842516 h 1890401"/>
                <a:gd name="connsiteX144" fmla="*/ 1415039 w 1996685"/>
                <a:gd name="connsiteY144" fmla="*/ 688869 h 1890401"/>
                <a:gd name="connsiteX145" fmla="*/ 1415666 w 1996685"/>
                <a:gd name="connsiteY145" fmla="*/ 1842328 h 1890401"/>
                <a:gd name="connsiteX146" fmla="*/ 1666499 w 1996685"/>
                <a:gd name="connsiteY146" fmla="*/ 1842328 h 1890401"/>
                <a:gd name="connsiteX147" fmla="*/ 1665435 w 1996685"/>
                <a:gd name="connsiteY147" fmla="*/ 688869 h 1890401"/>
                <a:gd name="connsiteX148" fmla="*/ 1415039 w 1996685"/>
                <a:gd name="connsiteY148" fmla="*/ 688869 h 1890401"/>
                <a:gd name="connsiteX149" fmla="*/ 420285 w 1996685"/>
                <a:gd name="connsiteY149" fmla="*/ 1018366 h 1890401"/>
                <a:gd name="connsiteX150" fmla="*/ 418469 w 1996685"/>
                <a:gd name="connsiteY150" fmla="*/ 1028512 h 1890401"/>
                <a:gd name="connsiteX151" fmla="*/ 418343 w 1996685"/>
                <a:gd name="connsiteY151" fmla="*/ 1829364 h 1890401"/>
                <a:gd name="connsiteX152" fmla="*/ 419784 w 1996685"/>
                <a:gd name="connsiteY152" fmla="*/ 1839447 h 1890401"/>
                <a:gd name="connsiteX153" fmla="*/ 420911 w 1996685"/>
                <a:gd name="connsiteY153" fmla="*/ 1841013 h 1890401"/>
                <a:gd name="connsiteX154" fmla="*/ 422540 w 1996685"/>
                <a:gd name="connsiteY154" fmla="*/ 1842391 h 1890401"/>
                <a:gd name="connsiteX155" fmla="*/ 671870 w 1996685"/>
                <a:gd name="connsiteY155" fmla="*/ 1842391 h 1890401"/>
                <a:gd name="connsiteX156" fmla="*/ 671181 w 1996685"/>
                <a:gd name="connsiteY156" fmla="*/ 1018366 h 1890401"/>
                <a:gd name="connsiteX157" fmla="*/ 420285 w 1996685"/>
                <a:gd name="connsiteY157" fmla="*/ 1018366 h 18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96685" h="1890401">
                  <a:moveTo>
                    <a:pt x="1218506" y="1842516"/>
                  </a:moveTo>
                  <a:cubicBezTo>
                    <a:pt x="1268485" y="1842516"/>
                    <a:pt x="1315395" y="1842516"/>
                    <a:pt x="1364246" y="1842516"/>
                  </a:cubicBezTo>
                  <a:cubicBezTo>
                    <a:pt x="1364685" y="1832182"/>
                    <a:pt x="1365499" y="1822788"/>
                    <a:pt x="1365499" y="1813456"/>
                  </a:cubicBezTo>
                  <a:cubicBezTo>
                    <a:pt x="1365562" y="1438740"/>
                    <a:pt x="1365562" y="1064023"/>
                    <a:pt x="1365562" y="689245"/>
                  </a:cubicBezTo>
                  <a:cubicBezTo>
                    <a:pt x="1365562" y="680351"/>
                    <a:pt x="1365248" y="671332"/>
                    <a:pt x="1366438" y="662564"/>
                  </a:cubicBezTo>
                  <a:cubicBezTo>
                    <a:pt x="1368129" y="649537"/>
                    <a:pt x="1374768" y="643274"/>
                    <a:pt x="1387795" y="641333"/>
                  </a:cubicBezTo>
                  <a:cubicBezTo>
                    <a:pt x="1393870" y="640393"/>
                    <a:pt x="1400071" y="640581"/>
                    <a:pt x="1406271" y="640581"/>
                  </a:cubicBezTo>
                  <a:cubicBezTo>
                    <a:pt x="1496020" y="640518"/>
                    <a:pt x="1585769" y="640581"/>
                    <a:pt x="1675518" y="640581"/>
                  </a:cubicBezTo>
                  <a:cubicBezTo>
                    <a:pt x="1679652" y="640581"/>
                    <a:pt x="1683723" y="640456"/>
                    <a:pt x="1687856" y="640706"/>
                  </a:cubicBezTo>
                  <a:cubicBezTo>
                    <a:pt x="1707835" y="642022"/>
                    <a:pt x="1714725" y="648974"/>
                    <a:pt x="1715539" y="668702"/>
                  </a:cubicBezTo>
                  <a:cubicBezTo>
                    <a:pt x="1715852" y="675529"/>
                    <a:pt x="1715601" y="682418"/>
                    <a:pt x="1715601" y="689245"/>
                  </a:cubicBezTo>
                  <a:cubicBezTo>
                    <a:pt x="1715601" y="1064650"/>
                    <a:pt x="1715601" y="1440055"/>
                    <a:pt x="1715601" y="1815460"/>
                  </a:cubicBezTo>
                  <a:cubicBezTo>
                    <a:pt x="1715601" y="1824165"/>
                    <a:pt x="1715601" y="1832871"/>
                    <a:pt x="1715601" y="1843581"/>
                  </a:cubicBezTo>
                  <a:cubicBezTo>
                    <a:pt x="1810674" y="1843581"/>
                    <a:pt x="1902866" y="1843581"/>
                    <a:pt x="1996685" y="1843581"/>
                  </a:cubicBezTo>
                  <a:cubicBezTo>
                    <a:pt x="1996685" y="1859489"/>
                    <a:pt x="1996685" y="1873330"/>
                    <a:pt x="1996685" y="1890178"/>
                  </a:cubicBezTo>
                  <a:cubicBezTo>
                    <a:pt x="1986665" y="1890178"/>
                    <a:pt x="1977333" y="1890178"/>
                    <a:pt x="1967938" y="1890178"/>
                  </a:cubicBezTo>
                  <a:cubicBezTo>
                    <a:pt x="1431511" y="1890178"/>
                    <a:pt x="895147" y="1890178"/>
                    <a:pt x="358719" y="1890178"/>
                  </a:cubicBezTo>
                  <a:cubicBezTo>
                    <a:pt x="299784" y="1890178"/>
                    <a:pt x="240850" y="1890929"/>
                    <a:pt x="181977" y="1889676"/>
                  </a:cubicBezTo>
                  <a:cubicBezTo>
                    <a:pt x="163877" y="1889301"/>
                    <a:pt x="144524" y="1886482"/>
                    <a:pt x="128178" y="1879280"/>
                  </a:cubicBezTo>
                  <a:cubicBezTo>
                    <a:pt x="84650" y="1859990"/>
                    <a:pt x="63168" y="1824040"/>
                    <a:pt x="61790" y="1776817"/>
                  </a:cubicBezTo>
                  <a:cubicBezTo>
                    <a:pt x="60850" y="1743247"/>
                    <a:pt x="61539" y="1709678"/>
                    <a:pt x="61539" y="1676108"/>
                  </a:cubicBezTo>
                  <a:cubicBezTo>
                    <a:pt x="61539" y="1668717"/>
                    <a:pt x="61539" y="1661265"/>
                    <a:pt x="61539" y="1651745"/>
                  </a:cubicBezTo>
                  <a:cubicBezTo>
                    <a:pt x="51894" y="1651369"/>
                    <a:pt x="43940" y="1651056"/>
                    <a:pt x="35986" y="1650680"/>
                  </a:cubicBezTo>
                  <a:cubicBezTo>
                    <a:pt x="30538" y="1650429"/>
                    <a:pt x="24901" y="1650743"/>
                    <a:pt x="19640" y="1649615"/>
                  </a:cubicBezTo>
                  <a:cubicBezTo>
                    <a:pt x="7740" y="1647110"/>
                    <a:pt x="-214" y="1637402"/>
                    <a:pt x="37" y="1626505"/>
                  </a:cubicBezTo>
                  <a:cubicBezTo>
                    <a:pt x="287" y="1614856"/>
                    <a:pt x="9494" y="1605273"/>
                    <a:pt x="22646" y="1604459"/>
                  </a:cubicBezTo>
                  <a:cubicBezTo>
                    <a:pt x="34734" y="1603707"/>
                    <a:pt x="46947" y="1604271"/>
                    <a:pt x="60287" y="1604271"/>
                  </a:cubicBezTo>
                  <a:cubicBezTo>
                    <a:pt x="60287" y="1523040"/>
                    <a:pt x="60287" y="1444564"/>
                    <a:pt x="60287" y="1363771"/>
                  </a:cubicBezTo>
                  <a:cubicBezTo>
                    <a:pt x="52896" y="1363270"/>
                    <a:pt x="45694" y="1362769"/>
                    <a:pt x="38492" y="1362393"/>
                  </a:cubicBezTo>
                  <a:cubicBezTo>
                    <a:pt x="33732" y="1362143"/>
                    <a:pt x="28846" y="1362519"/>
                    <a:pt x="24149" y="1361955"/>
                  </a:cubicBezTo>
                  <a:cubicBezTo>
                    <a:pt x="9306" y="1360201"/>
                    <a:pt x="-26" y="1351057"/>
                    <a:pt x="37" y="1338782"/>
                  </a:cubicBezTo>
                  <a:cubicBezTo>
                    <a:pt x="99" y="1326381"/>
                    <a:pt x="9494" y="1316987"/>
                    <a:pt x="24212" y="1315984"/>
                  </a:cubicBezTo>
                  <a:cubicBezTo>
                    <a:pt x="35673" y="1315170"/>
                    <a:pt x="47197" y="1315797"/>
                    <a:pt x="60099" y="1315797"/>
                  </a:cubicBezTo>
                  <a:cubicBezTo>
                    <a:pt x="60099" y="1238699"/>
                    <a:pt x="60099" y="1164420"/>
                    <a:pt x="60099" y="1087322"/>
                  </a:cubicBezTo>
                  <a:cubicBezTo>
                    <a:pt x="47197" y="1087322"/>
                    <a:pt x="35047" y="1087760"/>
                    <a:pt x="22959" y="1087197"/>
                  </a:cubicBezTo>
                  <a:cubicBezTo>
                    <a:pt x="12437" y="1086758"/>
                    <a:pt x="4922" y="1081309"/>
                    <a:pt x="1352" y="1071101"/>
                  </a:cubicBezTo>
                  <a:cubicBezTo>
                    <a:pt x="-1717" y="1062395"/>
                    <a:pt x="538" y="1054065"/>
                    <a:pt x="7114" y="1048679"/>
                  </a:cubicBezTo>
                  <a:cubicBezTo>
                    <a:pt x="11936" y="1044671"/>
                    <a:pt x="19139" y="1042416"/>
                    <a:pt x="25527" y="1041727"/>
                  </a:cubicBezTo>
                  <a:cubicBezTo>
                    <a:pt x="36299" y="1040600"/>
                    <a:pt x="47197" y="1041414"/>
                    <a:pt x="57531" y="1041414"/>
                  </a:cubicBezTo>
                  <a:cubicBezTo>
                    <a:pt x="62542" y="1024504"/>
                    <a:pt x="63168" y="848325"/>
                    <a:pt x="58345" y="825528"/>
                  </a:cubicBezTo>
                  <a:cubicBezTo>
                    <a:pt x="48137" y="825528"/>
                    <a:pt x="37302" y="825778"/>
                    <a:pt x="26529" y="825465"/>
                  </a:cubicBezTo>
                  <a:cubicBezTo>
                    <a:pt x="10433" y="824964"/>
                    <a:pt x="350" y="816321"/>
                    <a:pt x="37" y="803044"/>
                  </a:cubicBezTo>
                  <a:cubicBezTo>
                    <a:pt x="-277" y="789954"/>
                    <a:pt x="9744" y="780372"/>
                    <a:pt x="25778" y="779495"/>
                  </a:cubicBezTo>
                  <a:cubicBezTo>
                    <a:pt x="36613" y="778868"/>
                    <a:pt x="47510" y="779369"/>
                    <a:pt x="57907" y="779369"/>
                  </a:cubicBezTo>
                  <a:cubicBezTo>
                    <a:pt x="62416" y="762522"/>
                    <a:pt x="63168" y="581897"/>
                    <a:pt x="58972" y="557283"/>
                  </a:cubicBezTo>
                  <a:cubicBezTo>
                    <a:pt x="46070" y="556469"/>
                    <a:pt x="32542" y="556344"/>
                    <a:pt x="19201" y="554653"/>
                  </a:cubicBezTo>
                  <a:cubicBezTo>
                    <a:pt x="8304" y="553275"/>
                    <a:pt x="663" y="543818"/>
                    <a:pt x="99" y="533609"/>
                  </a:cubicBezTo>
                  <a:cubicBezTo>
                    <a:pt x="-464" y="523651"/>
                    <a:pt x="6613" y="513692"/>
                    <a:pt x="17197" y="510811"/>
                  </a:cubicBezTo>
                  <a:cubicBezTo>
                    <a:pt x="22396" y="509434"/>
                    <a:pt x="27970" y="509183"/>
                    <a:pt x="33418" y="508995"/>
                  </a:cubicBezTo>
                  <a:cubicBezTo>
                    <a:pt x="41560" y="508682"/>
                    <a:pt x="49765" y="508933"/>
                    <a:pt x="57406" y="508933"/>
                  </a:cubicBezTo>
                  <a:cubicBezTo>
                    <a:pt x="62291" y="493212"/>
                    <a:pt x="63606" y="316157"/>
                    <a:pt x="59222" y="287034"/>
                  </a:cubicBezTo>
                  <a:cubicBezTo>
                    <a:pt x="52395" y="286721"/>
                    <a:pt x="45068" y="286345"/>
                    <a:pt x="37803" y="286032"/>
                  </a:cubicBezTo>
                  <a:cubicBezTo>
                    <a:pt x="31665" y="285781"/>
                    <a:pt x="25339" y="286282"/>
                    <a:pt x="19389" y="285155"/>
                  </a:cubicBezTo>
                  <a:cubicBezTo>
                    <a:pt x="7991" y="283026"/>
                    <a:pt x="-277" y="272441"/>
                    <a:pt x="162" y="261857"/>
                  </a:cubicBezTo>
                  <a:cubicBezTo>
                    <a:pt x="663" y="250646"/>
                    <a:pt x="8930" y="241314"/>
                    <a:pt x="21080" y="240374"/>
                  </a:cubicBezTo>
                  <a:cubicBezTo>
                    <a:pt x="33231" y="239435"/>
                    <a:pt x="45569" y="240187"/>
                    <a:pt x="59974" y="240187"/>
                  </a:cubicBezTo>
                  <a:cubicBezTo>
                    <a:pt x="62980" y="219205"/>
                    <a:pt x="61164" y="199540"/>
                    <a:pt x="61477" y="180062"/>
                  </a:cubicBezTo>
                  <a:cubicBezTo>
                    <a:pt x="61790" y="160208"/>
                    <a:pt x="61539" y="140354"/>
                    <a:pt x="61539" y="120438"/>
                  </a:cubicBezTo>
                  <a:cubicBezTo>
                    <a:pt x="61539" y="100584"/>
                    <a:pt x="61539" y="80730"/>
                    <a:pt x="61539" y="60814"/>
                  </a:cubicBezTo>
                  <a:cubicBezTo>
                    <a:pt x="61539" y="41085"/>
                    <a:pt x="61539" y="21357"/>
                    <a:pt x="61539" y="0"/>
                  </a:cubicBezTo>
                  <a:cubicBezTo>
                    <a:pt x="77573" y="0"/>
                    <a:pt x="91414" y="0"/>
                    <a:pt x="107573" y="0"/>
                  </a:cubicBezTo>
                  <a:cubicBezTo>
                    <a:pt x="107573" y="79352"/>
                    <a:pt x="107573" y="157828"/>
                    <a:pt x="107573" y="237556"/>
                  </a:cubicBezTo>
                  <a:cubicBezTo>
                    <a:pt x="114838" y="238496"/>
                    <a:pt x="120036" y="239435"/>
                    <a:pt x="125234" y="239686"/>
                  </a:cubicBezTo>
                  <a:cubicBezTo>
                    <a:pt x="132061" y="240061"/>
                    <a:pt x="138950" y="239560"/>
                    <a:pt x="145777" y="239936"/>
                  </a:cubicBezTo>
                  <a:cubicBezTo>
                    <a:pt x="161936" y="240813"/>
                    <a:pt x="171768" y="249894"/>
                    <a:pt x="171393" y="263234"/>
                  </a:cubicBezTo>
                  <a:cubicBezTo>
                    <a:pt x="170954" y="276512"/>
                    <a:pt x="160996" y="285155"/>
                    <a:pt x="144838" y="285907"/>
                  </a:cubicBezTo>
                  <a:cubicBezTo>
                    <a:pt x="138011" y="286220"/>
                    <a:pt x="131122" y="285844"/>
                    <a:pt x="124295" y="286094"/>
                  </a:cubicBezTo>
                  <a:cubicBezTo>
                    <a:pt x="119660" y="286282"/>
                    <a:pt x="115026" y="287034"/>
                    <a:pt x="109264" y="287660"/>
                  </a:cubicBezTo>
                  <a:cubicBezTo>
                    <a:pt x="109264" y="360750"/>
                    <a:pt x="109264" y="433025"/>
                    <a:pt x="109264" y="507492"/>
                  </a:cubicBezTo>
                  <a:cubicBezTo>
                    <a:pt x="116967" y="507993"/>
                    <a:pt x="124170" y="508494"/>
                    <a:pt x="131435" y="508933"/>
                  </a:cubicBezTo>
                  <a:cubicBezTo>
                    <a:pt x="138261" y="509308"/>
                    <a:pt x="145213" y="508933"/>
                    <a:pt x="151852" y="510185"/>
                  </a:cubicBezTo>
                  <a:cubicBezTo>
                    <a:pt x="164002" y="512502"/>
                    <a:pt x="171706" y="522147"/>
                    <a:pt x="171330" y="533108"/>
                  </a:cubicBezTo>
                  <a:cubicBezTo>
                    <a:pt x="170954" y="544319"/>
                    <a:pt x="163000" y="553400"/>
                    <a:pt x="150725" y="554966"/>
                  </a:cubicBezTo>
                  <a:cubicBezTo>
                    <a:pt x="141957" y="556093"/>
                    <a:pt x="132938" y="555529"/>
                    <a:pt x="124044" y="556030"/>
                  </a:cubicBezTo>
                  <a:cubicBezTo>
                    <a:pt x="119410" y="556344"/>
                    <a:pt x="114838" y="557408"/>
                    <a:pt x="109201" y="558285"/>
                  </a:cubicBezTo>
                  <a:cubicBezTo>
                    <a:pt x="109201" y="631437"/>
                    <a:pt x="109201" y="703712"/>
                    <a:pt x="109201" y="778305"/>
                  </a:cubicBezTo>
                  <a:cubicBezTo>
                    <a:pt x="118157" y="778618"/>
                    <a:pt x="126800" y="778868"/>
                    <a:pt x="135380" y="779369"/>
                  </a:cubicBezTo>
                  <a:cubicBezTo>
                    <a:pt x="142144" y="779745"/>
                    <a:pt x="149222" y="779557"/>
                    <a:pt x="155673" y="781374"/>
                  </a:cubicBezTo>
                  <a:cubicBezTo>
                    <a:pt x="166257" y="784380"/>
                    <a:pt x="172457" y="794839"/>
                    <a:pt x="171267" y="805110"/>
                  </a:cubicBezTo>
                  <a:cubicBezTo>
                    <a:pt x="170015" y="815632"/>
                    <a:pt x="162061" y="823962"/>
                    <a:pt x="151163" y="825215"/>
                  </a:cubicBezTo>
                  <a:cubicBezTo>
                    <a:pt x="145088" y="825904"/>
                    <a:pt x="138825" y="825465"/>
                    <a:pt x="132687" y="825591"/>
                  </a:cubicBezTo>
                  <a:cubicBezTo>
                    <a:pt x="126550" y="825716"/>
                    <a:pt x="120349" y="825904"/>
                    <a:pt x="114211" y="826217"/>
                  </a:cubicBezTo>
                  <a:cubicBezTo>
                    <a:pt x="113021" y="826279"/>
                    <a:pt x="111831" y="827344"/>
                    <a:pt x="109326" y="828597"/>
                  </a:cubicBezTo>
                  <a:cubicBezTo>
                    <a:pt x="109326" y="898054"/>
                    <a:pt x="109326" y="968199"/>
                    <a:pt x="109326" y="1041414"/>
                  </a:cubicBezTo>
                  <a:cubicBezTo>
                    <a:pt x="121664" y="1041414"/>
                    <a:pt x="133063" y="1041852"/>
                    <a:pt x="144462" y="1041289"/>
                  </a:cubicBezTo>
                  <a:cubicBezTo>
                    <a:pt x="162938" y="1040412"/>
                    <a:pt x="170704" y="1053564"/>
                    <a:pt x="171205" y="1063648"/>
                  </a:cubicBezTo>
                  <a:cubicBezTo>
                    <a:pt x="171894" y="1077489"/>
                    <a:pt x="161184" y="1086758"/>
                    <a:pt x="143898" y="1087510"/>
                  </a:cubicBezTo>
                  <a:cubicBezTo>
                    <a:pt x="138449" y="1087760"/>
                    <a:pt x="132938" y="1087447"/>
                    <a:pt x="127489" y="1087635"/>
                  </a:cubicBezTo>
                  <a:cubicBezTo>
                    <a:pt x="122040" y="1087823"/>
                    <a:pt x="116654" y="1088199"/>
                    <a:pt x="111456" y="1088512"/>
                  </a:cubicBezTo>
                  <a:cubicBezTo>
                    <a:pt x="107197" y="1103919"/>
                    <a:pt x="106320" y="1289179"/>
                    <a:pt x="110516" y="1313667"/>
                  </a:cubicBezTo>
                  <a:cubicBezTo>
                    <a:pt x="115902" y="1314231"/>
                    <a:pt x="121790" y="1315045"/>
                    <a:pt x="127739" y="1315358"/>
                  </a:cubicBezTo>
                  <a:cubicBezTo>
                    <a:pt x="134566" y="1315734"/>
                    <a:pt x="141455" y="1315296"/>
                    <a:pt x="148282" y="1315984"/>
                  </a:cubicBezTo>
                  <a:cubicBezTo>
                    <a:pt x="162061" y="1317425"/>
                    <a:pt x="170704" y="1325817"/>
                    <a:pt x="171455" y="1337717"/>
                  </a:cubicBezTo>
                  <a:cubicBezTo>
                    <a:pt x="172207" y="1350118"/>
                    <a:pt x="163126" y="1359888"/>
                    <a:pt x="148470" y="1361830"/>
                  </a:cubicBezTo>
                  <a:cubicBezTo>
                    <a:pt x="142395" y="1362644"/>
                    <a:pt x="136132" y="1362206"/>
                    <a:pt x="129994" y="1362456"/>
                  </a:cubicBezTo>
                  <a:cubicBezTo>
                    <a:pt x="124545" y="1362707"/>
                    <a:pt x="119097" y="1363020"/>
                    <a:pt x="113648" y="1363521"/>
                  </a:cubicBezTo>
                  <a:cubicBezTo>
                    <a:pt x="112458" y="1363646"/>
                    <a:pt x="111393" y="1364836"/>
                    <a:pt x="109138" y="1366214"/>
                  </a:cubicBezTo>
                  <a:cubicBezTo>
                    <a:pt x="109138" y="1443938"/>
                    <a:pt x="109138" y="1522413"/>
                    <a:pt x="109138" y="1603081"/>
                  </a:cubicBezTo>
                  <a:cubicBezTo>
                    <a:pt x="121476" y="1603457"/>
                    <a:pt x="132875" y="1603707"/>
                    <a:pt x="144274" y="1604208"/>
                  </a:cubicBezTo>
                  <a:cubicBezTo>
                    <a:pt x="160871" y="1604897"/>
                    <a:pt x="170766" y="1612914"/>
                    <a:pt x="171393" y="1626066"/>
                  </a:cubicBezTo>
                  <a:cubicBezTo>
                    <a:pt x="172019" y="1639657"/>
                    <a:pt x="161309" y="1649678"/>
                    <a:pt x="144274" y="1650555"/>
                  </a:cubicBezTo>
                  <a:cubicBezTo>
                    <a:pt x="133376" y="1651118"/>
                    <a:pt x="122479" y="1650680"/>
                    <a:pt x="110516" y="1650680"/>
                  </a:cubicBezTo>
                  <a:cubicBezTo>
                    <a:pt x="109577" y="1656630"/>
                    <a:pt x="108199" y="1661076"/>
                    <a:pt x="108199" y="1665586"/>
                  </a:cubicBezTo>
                  <a:cubicBezTo>
                    <a:pt x="108011" y="1701222"/>
                    <a:pt x="107698" y="1736859"/>
                    <a:pt x="108199" y="1772433"/>
                  </a:cubicBezTo>
                  <a:cubicBezTo>
                    <a:pt x="108825" y="1816399"/>
                    <a:pt x="135130" y="1843080"/>
                    <a:pt x="178846" y="1843456"/>
                  </a:cubicBezTo>
                  <a:cubicBezTo>
                    <a:pt x="241852" y="1843957"/>
                    <a:pt x="304795" y="1843581"/>
                    <a:pt x="370181" y="1843581"/>
                  </a:cubicBezTo>
                  <a:cubicBezTo>
                    <a:pt x="370807" y="1833435"/>
                    <a:pt x="371934" y="1824228"/>
                    <a:pt x="371934" y="1815021"/>
                  </a:cubicBezTo>
                  <a:cubicBezTo>
                    <a:pt x="371997" y="1549219"/>
                    <a:pt x="371997" y="1283417"/>
                    <a:pt x="371997" y="1017614"/>
                  </a:cubicBezTo>
                  <a:cubicBezTo>
                    <a:pt x="371997" y="1010788"/>
                    <a:pt x="371747" y="1003898"/>
                    <a:pt x="372122" y="997072"/>
                  </a:cubicBezTo>
                  <a:cubicBezTo>
                    <a:pt x="373187" y="978220"/>
                    <a:pt x="379701" y="971769"/>
                    <a:pt x="398803" y="970454"/>
                  </a:cubicBezTo>
                  <a:cubicBezTo>
                    <a:pt x="404940" y="970016"/>
                    <a:pt x="411141" y="970204"/>
                    <a:pt x="417279" y="970204"/>
                  </a:cubicBezTo>
                  <a:cubicBezTo>
                    <a:pt x="503583" y="970204"/>
                    <a:pt x="589887" y="970204"/>
                    <a:pt x="676254" y="970204"/>
                  </a:cubicBezTo>
                  <a:cubicBezTo>
                    <a:pt x="681766" y="970204"/>
                    <a:pt x="687215" y="970078"/>
                    <a:pt x="692663" y="970391"/>
                  </a:cubicBezTo>
                  <a:cubicBezTo>
                    <a:pt x="714208" y="971456"/>
                    <a:pt x="720596" y="977782"/>
                    <a:pt x="721724" y="999139"/>
                  </a:cubicBezTo>
                  <a:cubicBezTo>
                    <a:pt x="722100" y="1006654"/>
                    <a:pt x="721912" y="1014232"/>
                    <a:pt x="721912" y="1021748"/>
                  </a:cubicBezTo>
                  <a:cubicBezTo>
                    <a:pt x="721912" y="1285484"/>
                    <a:pt x="721912" y="1549219"/>
                    <a:pt x="721912" y="1813017"/>
                  </a:cubicBezTo>
                  <a:cubicBezTo>
                    <a:pt x="721912" y="1822349"/>
                    <a:pt x="721912" y="1831744"/>
                    <a:pt x="721912" y="1842328"/>
                  </a:cubicBezTo>
                  <a:cubicBezTo>
                    <a:pt x="771765" y="1842328"/>
                    <a:pt x="818613" y="1842328"/>
                    <a:pt x="867401" y="1842328"/>
                  </a:cubicBezTo>
                  <a:cubicBezTo>
                    <a:pt x="867840" y="1831305"/>
                    <a:pt x="868654" y="1821222"/>
                    <a:pt x="868654" y="1811201"/>
                  </a:cubicBezTo>
                  <a:cubicBezTo>
                    <a:pt x="868717" y="1350181"/>
                    <a:pt x="868717" y="889160"/>
                    <a:pt x="868717" y="428077"/>
                  </a:cubicBezTo>
                  <a:cubicBezTo>
                    <a:pt x="868717" y="419872"/>
                    <a:pt x="868403" y="411605"/>
                    <a:pt x="869092" y="403401"/>
                  </a:cubicBezTo>
                  <a:cubicBezTo>
                    <a:pt x="870470" y="385990"/>
                    <a:pt x="877422" y="379226"/>
                    <a:pt x="895021" y="377660"/>
                  </a:cubicBezTo>
                  <a:cubicBezTo>
                    <a:pt x="899781" y="377221"/>
                    <a:pt x="904604" y="377409"/>
                    <a:pt x="909426" y="377409"/>
                  </a:cubicBezTo>
                  <a:cubicBezTo>
                    <a:pt x="999175" y="377409"/>
                    <a:pt x="1088924" y="377409"/>
                    <a:pt x="1178673" y="377409"/>
                  </a:cubicBezTo>
                  <a:cubicBezTo>
                    <a:pt x="1183496" y="377409"/>
                    <a:pt x="1188318" y="377221"/>
                    <a:pt x="1193078" y="377660"/>
                  </a:cubicBezTo>
                  <a:cubicBezTo>
                    <a:pt x="1210552" y="379288"/>
                    <a:pt x="1217441" y="386240"/>
                    <a:pt x="1218569" y="403651"/>
                  </a:cubicBezTo>
                  <a:cubicBezTo>
                    <a:pt x="1219070" y="411167"/>
                    <a:pt x="1218756" y="418745"/>
                    <a:pt x="1218756" y="426261"/>
                  </a:cubicBezTo>
                  <a:cubicBezTo>
                    <a:pt x="1218756" y="888659"/>
                    <a:pt x="1218756" y="1351120"/>
                    <a:pt x="1218756" y="1813518"/>
                  </a:cubicBezTo>
                  <a:cubicBezTo>
                    <a:pt x="1218506" y="1822975"/>
                    <a:pt x="1218506" y="1832370"/>
                    <a:pt x="1218506" y="1842516"/>
                  </a:cubicBezTo>
                  <a:close/>
                  <a:moveTo>
                    <a:pt x="1168464" y="1842516"/>
                  </a:moveTo>
                  <a:cubicBezTo>
                    <a:pt x="1169842" y="1840199"/>
                    <a:pt x="1170844" y="1839134"/>
                    <a:pt x="1171095" y="1837944"/>
                  </a:cubicBezTo>
                  <a:cubicBezTo>
                    <a:pt x="1171659" y="1835251"/>
                    <a:pt x="1172034" y="1832558"/>
                    <a:pt x="1172034" y="1829802"/>
                  </a:cubicBezTo>
                  <a:cubicBezTo>
                    <a:pt x="1172034" y="1365337"/>
                    <a:pt x="1172034" y="900872"/>
                    <a:pt x="1171972" y="436407"/>
                  </a:cubicBezTo>
                  <a:cubicBezTo>
                    <a:pt x="1171972" y="433714"/>
                    <a:pt x="1171158" y="431021"/>
                    <a:pt x="1170657" y="428390"/>
                  </a:cubicBezTo>
                  <a:cubicBezTo>
                    <a:pt x="1170531" y="427764"/>
                    <a:pt x="1170218" y="427075"/>
                    <a:pt x="1169780" y="426574"/>
                  </a:cubicBezTo>
                  <a:cubicBezTo>
                    <a:pt x="1169341" y="426073"/>
                    <a:pt x="1168652" y="425760"/>
                    <a:pt x="1167275" y="424820"/>
                  </a:cubicBezTo>
                  <a:cubicBezTo>
                    <a:pt x="1084853" y="424820"/>
                    <a:pt x="1001555" y="424820"/>
                    <a:pt x="919009" y="424820"/>
                  </a:cubicBezTo>
                  <a:cubicBezTo>
                    <a:pt x="917568" y="427200"/>
                    <a:pt x="916566" y="428328"/>
                    <a:pt x="916253" y="429518"/>
                  </a:cubicBezTo>
                  <a:cubicBezTo>
                    <a:pt x="915689" y="432148"/>
                    <a:pt x="915251" y="434904"/>
                    <a:pt x="915251" y="437597"/>
                  </a:cubicBezTo>
                  <a:cubicBezTo>
                    <a:pt x="915188" y="901373"/>
                    <a:pt x="915188" y="1365149"/>
                    <a:pt x="915251" y="1828925"/>
                  </a:cubicBezTo>
                  <a:cubicBezTo>
                    <a:pt x="915251" y="1832307"/>
                    <a:pt x="916128" y="1835689"/>
                    <a:pt x="916629" y="1839009"/>
                  </a:cubicBezTo>
                  <a:cubicBezTo>
                    <a:pt x="916754" y="1839635"/>
                    <a:pt x="917192" y="1840261"/>
                    <a:pt x="917568" y="1840700"/>
                  </a:cubicBezTo>
                  <a:cubicBezTo>
                    <a:pt x="918007" y="1841201"/>
                    <a:pt x="918633" y="1841577"/>
                    <a:pt x="919698" y="1842453"/>
                  </a:cubicBezTo>
                  <a:cubicBezTo>
                    <a:pt x="1002620" y="1842516"/>
                    <a:pt x="1085918" y="1842516"/>
                    <a:pt x="1168464" y="1842516"/>
                  </a:cubicBezTo>
                  <a:close/>
                  <a:moveTo>
                    <a:pt x="1415039" y="688869"/>
                  </a:moveTo>
                  <a:cubicBezTo>
                    <a:pt x="1410718" y="713608"/>
                    <a:pt x="1411469" y="1825293"/>
                    <a:pt x="1415666" y="1842328"/>
                  </a:cubicBezTo>
                  <a:cubicBezTo>
                    <a:pt x="1499152" y="1842328"/>
                    <a:pt x="1582951" y="1842328"/>
                    <a:pt x="1666499" y="1842328"/>
                  </a:cubicBezTo>
                  <a:cubicBezTo>
                    <a:pt x="1671134" y="1818717"/>
                    <a:pt x="1670195" y="704902"/>
                    <a:pt x="1665435" y="688869"/>
                  </a:cubicBezTo>
                  <a:cubicBezTo>
                    <a:pt x="1582512" y="688869"/>
                    <a:pt x="1499214" y="688869"/>
                    <a:pt x="1415039" y="688869"/>
                  </a:cubicBezTo>
                  <a:close/>
                  <a:moveTo>
                    <a:pt x="420285" y="1018366"/>
                  </a:moveTo>
                  <a:cubicBezTo>
                    <a:pt x="419408" y="1023251"/>
                    <a:pt x="418469" y="1025882"/>
                    <a:pt x="418469" y="1028512"/>
                  </a:cubicBezTo>
                  <a:cubicBezTo>
                    <a:pt x="418343" y="1295442"/>
                    <a:pt x="418343" y="1562434"/>
                    <a:pt x="418343" y="1829364"/>
                  </a:cubicBezTo>
                  <a:cubicBezTo>
                    <a:pt x="418343" y="1832746"/>
                    <a:pt x="419220" y="1836128"/>
                    <a:pt x="419784" y="1839447"/>
                  </a:cubicBezTo>
                  <a:cubicBezTo>
                    <a:pt x="419909" y="1840011"/>
                    <a:pt x="420473" y="1840574"/>
                    <a:pt x="420911" y="1841013"/>
                  </a:cubicBezTo>
                  <a:cubicBezTo>
                    <a:pt x="421350" y="1841514"/>
                    <a:pt x="421913" y="1841890"/>
                    <a:pt x="422540" y="1842391"/>
                  </a:cubicBezTo>
                  <a:cubicBezTo>
                    <a:pt x="505712" y="1842391"/>
                    <a:pt x="588948" y="1842391"/>
                    <a:pt x="671870" y="1842391"/>
                  </a:cubicBezTo>
                  <a:cubicBezTo>
                    <a:pt x="676818" y="1821284"/>
                    <a:pt x="676254" y="1035402"/>
                    <a:pt x="671181" y="1018366"/>
                  </a:cubicBezTo>
                  <a:cubicBezTo>
                    <a:pt x="588322" y="1018366"/>
                    <a:pt x="505086" y="1018366"/>
                    <a:pt x="420285" y="1018366"/>
                  </a:cubicBezTo>
                  <a:close/>
                </a:path>
              </a:pathLst>
            </a:custGeom>
            <a:solidFill>
              <a:schemeClr val="bg1"/>
            </a:solidFill>
            <a:ln w="6258" cap="flat">
              <a:noFill/>
              <a:prstDash val="solid"/>
              <a:miter/>
            </a:ln>
          </p:spPr>
          <p:txBody>
            <a:bodyPr rtlCol="0" anchor="ctr"/>
            <a:lstStyle/>
            <a:p>
              <a:endParaRPr lang="zh-CN" altLang="en-US">
                <a:latin typeface="华文中宋" panose="02010600040101010101" charset="-122"/>
                <a:ea typeface="华文中宋" panose="02010600040101010101" charset="-122"/>
                <a:cs typeface="Times New Roman" panose="02020503050405090304" charset="0"/>
              </a:endParaRPr>
            </a:p>
          </p:txBody>
        </p:sp>
        <p:grpSp>
          <p:nvGrpSpPr>
            <p:cNvPr id="51" name="图形 4"/>
            <p:cNvGrpSpPr/>
            <p:nvPr/>
          </p:nvGrpSpPr>
          <p:grpSpPr>
            <a:xfrm>
              <a:off x="10545536" y="3036268"/>
              <a:ext cx="492821" cy="469788"/>
              <a:chOff x="4963618" y="132112"/>
              <a:chExt cx="1990814" cy="1897769"/>
            </a:xfrm>
            <a:solidFill>
              <a:schemeClr val="bg1"/>
            </a:solidFill>
          </p:grpSpPr>
          <p:sp>
            <p:nvSpPr>
              <p:cNvPr id="57" name="任意多边形: 形状 56"/>
              <p:cNvSpPr/>
              <p:nvPr/>
            </p:nvSpPr>
            <p:spPr>
              <a:xfrm>
                <a:off x="4963618" y="132112"/>
                <a:ext cx="1897002" cy="1897769"/>
              </a:xfrm>
              <a:custGeom>
                <a:avLst/>
                <a:gdLst>
                  <a:gd name="connsiteX0" fmla="*/ 1867283 w 1897002"/>
                  <a:gd name="connsiteY0" fmla="*/ 924583 h 1897769"/>
                  <a:gd name="connsiteX1" fmla="*/ 1842607 w 1897002"/>
                  <a:gd name="connsiteY1" fmla="*/ 924395 h 1897769"/>
                  <a:gd name="connsiteX2" fmla="*/ 1022841 w 1897002"/>
                  <a:gd name="connsiteY2" fmla="*/ 924395 h 1897769"/>
                  <a:gd name="connsiteX3" fmla="*/ 991776 w 1897002"/>
                  <a:gd name="connsiteY3" fmla="*/ 924395 h 1897769"/>
                  <a:gd name="connsiteX4" fmla="*/ 1007183 w 1897002"/>
                  <a:gd name="connsiteY4" fmla="*/ 896650 h 1897769"/>
                  <a:gd name="connsiteX5" fmla="*/ 1422985 w 1897002"/>
                  <a:gd name="connsiteY5" fmla="*/ 176216 h 1897769"/>
                  <a:gd name="connsiteX6" fmla="*/ 1430062 w 1897002"/>
                  <a:gd name="connsiteY6" fmla="*/ 163690 h 1897769"/>
                  <a:gd name="connsiteX7" fmla="*/ 1419728 w 1897002"/>
                  <a:gd name="connsiteY7" fmla="*/ 125422 h 1897769"/>
                  <a:gd name="connsiteX8" fmla="*/ 1410709 w 1897002"/>
                  <a:gd name="connsiteY8" fmla="*/ 120475 h 1897769"/>
                  <a:gd name="connsiteX9" fmla="*/ 1069626 w 1897002"/>
                  <a:gd name="connsiteY9" fmla="*/ 8242 h 1897769"/>
                  <a:gd name="connsiteX10" fmla="*/ 721089 w 1897002"/>
                  <a:gd name="connsiteY10" fmla="*/ 28158 h 1897769"/>
                  <a:gd name="connsiteX11" fmla="*/ 192115 w 1897002"/>
                  <a:gd name="connsiteY11" fmla="*/ 378010 h 1897769"/>
                  <a:gd name="connsiteX12" fmla="*/ 22387 w 1897002"/>
                  <a:gd name="connsiteY12" fmla="*/ 1151304 h 1897769"/>
                  <a:gd name="connsiteX13" fmla="*/ 251739 w 1897002"/>
                  <a:gd name="connsiteY13" fmla="*/ 1592283 h 1897769"/>
                  <a:gd name="connsiteX14" fmla="*/ 804888 w 1897002"/>
                  <a:gd name="connsiteY14" fmla="*/ 1886457 h 1897769"/>
                  <a:gd name="connsiteX15" fmla="*/ 1139709 w 1897002"/>
                  <a:gd name="connsiteY15" fmla="*/ 1877939 h 1897769"/>
                  <a:gd name="connsiteX16" fmla="*/ 1510166 w 1897002"/>
                  <a:gd name="connsiteY16" fmla="*/ 1713284 h 1897769"/>
                  <a:gd name="connsiteX17" fmla="*/ 1815613 w 1897002"/>
                  <a:gd name="connsiteY17" fmla="*/ 1333495 h 1897769"/>
                  <a:gd name="connsiteX18" fmla="*/ 1891709 w 1897002"/>
                  <a:gd name="connsiteY18" fmla="*/ 1051221 h 1897769"/>
                  <a:gd name="connsiteX19" fmla="*/ 1896970 w 1897002"/>
                  <a:gd name="connsiteY19" fmla="*/ 954896 h 1897769"/>
                  <a:gd name="connsiteX20" fmla="*/ 1867283 w 1897002"/>
                  <a:gd name="connsiteY20" fmla="*/ 924583 h 1897769"/>
                  <a:gd name="connsiteX21" fmla="*/ 1279186 w 1897002"/>
                  <a:gd name="connsiteY21" fmla="*/ 1784808 h 1897769"/>
                  <a:gd name="connsiteX22" fmla="*/ 182846 w 1897002"/>
                  <a:gd name="connsiteY22" fmla="*/ 1420614 h 1897769"/>
                  <a:gd name="connsiteX23" fmla="*/ 333596 w 1897002"/>
                  <a:gd name="connsiteY23" fmla="*/ 292833 h 1897769"/>
                  <a:gd name="connsiteX24" fmla="*/ 1375198 w 1897002"/>
                  <a:gd name="connsiteY24" fmla="*/ 159806 h 1897769"/>
                  <a:gd name="connsiteX25" fmla="*/ 1363611 w 1897002"/>
                  <a:gd name="connsiteY25" fmla="*/ 180725 h 1897769"/>
                  <a:gd name="connsiteX26" fmla="*/ 940420 w 1897002"/>
                  <a:gd name="connsiteY26" fmla="*/ 913685 h 1897769"/>
                  <a:gd name="connsiteX27" fmla="*/ 927393 w 1897002"/>
                  <a:gd name="connsiteY27" fmla="*/ 936984 h 1897769"/>
                  <a:gd name="connsiteX28" fmla="*/ 949125 w 1897002"/>
                  <a:gd name="connsiteY28" fmla="*/ 973184 h 1897769"/>
                  <a:gd name="connsiteX29" fmla="*/ 969668 w 1897002"/>
                  <a:gd name="connsiteY29" fmla="*/ 973372 h 1897769"/>
                  <a:gd name="connsiteX30" fmla="*/ 1818369 w 1897002"/>
                  <a:gd name="connsiteY30" fmla="*/ 973372 h 1897769"/>
                  <a:gd name="connsiteX31" fmla="*/ 1844486 w 1897002"/>
                  <a:gd name="connsiteY31" fmla="*/ 973372 h 1897769"/>
                  <a:gd name="connsiteX32" fmla="*/ 1279186 w 1897002"/>
                  <a:gd name="connsiteY32" fmla="*/ 1784808 h 189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97002" h="1897769">
                    <a:moveTo>
                      <a:pt x="1867283" y="924583"/>
                    </a:moveTo>
                    <a:cubicBezTo>
                      <a:pt x="1859079" y="924207"/>
                      <a:pt x="1850874" y="924395"/>
                      <a:pt x="1842607" y="924395"/>
                    </a:cubicBezTo>
                    <a:cubicBezTo>
                      <a:pt x="1569352" y="924395"/>
                      <a:pt x="1296096" y="924395"/>
                      <a:pt x="1022841" y="924395"/>
                    </a:cubicBezTo>
                    <a:cubicBezTo>
                      <a:pt x="1014073" y="924395"/>
                      <a:pt x="1005305" y="924395"/>
                      <a:pt x="991776" y="924395"/>
                    </a:cubicBezTo>
                    <a:cubicBezTo>
                      <a:pt x="998666" y="911994"/>
                      <a:pt x="1002799" y="904291"/>
                      <a:pt x="1007183" y="896650"/>
                    </a:cubicBezTo>
                    <a:cubicBezTo>
                      <a:pt x="1145784" y="656526"/>
                      <a:pt x="1284385" y="416402"/>
                      <a:pt x="1422985" y="176216"/>
                    </a:cubicBezTo>
                    <a:cubicBezTo>
                      <a:pt x="1425365" y="172082"/>
                      <a:pt x="1427870" y="167948"/>
                      <a:pt x="1430062" y="163690"/>
                    </a:cubicBezTo>
                    <a:cubicBezTo>
                      <a:pt x="1438705" y="146404"/>
                      <a:pt x="1435699" y="135443"/>
                      <a:pt x="1419728" y="125422"/>
                    </a:cubicBezTo>
                    <a:cubicBezTo>
                      <a:pt x="1416847" y="123606"/>
                      <a:pt x="1413716" y="122166"/>
                      <a:pt x="1410709" y="120475"/>
                    </a:cubicBezTo>
                    <a:cubicBezTo>
                      <a:pt x="1304175" y="61289"/>
                      <a:pt x="1190439" y="24087"/>
                      <a:pt x="1069626" y="8242"/>
                    </a:cubicBezTo>
                    <a:cubicBezTo>
                      <a:pt x="952194" y="-7165"/>
                      <a:pt x="835577" y="-1216"/>
                      <a:pt x="721089" y="28158"/>
                    </a:cubicBezTo>
                    <a:cubicBezTo>
                      <a:pt x="504702" y="83586"/>
                      <a:pt x="325830" y="198199"/>
                      <a:pt x="192115" y="378010"/>
                    </a:cubicBezTo>
                    <a:cubicBezTo>
                      <a:pt x="19882" y="609741"/>
                      <a:pt x="-36109" y="868780"/>
                      <a:pt x="22387" y="1151304"/>
                    </a:cubicBezTo>
                    <a:cubicBezTo>
                      <a:pt x="57209" y="1319341"/>
                      <a:pt x="134871" y="1466835"/>
                      <a:pt x="251739" y="1592283"/>
                    </a:cubicBezTo>
                    <a:cubicBezTo>
                      <a:pt x="401988" y="1753556"/>
                      <a:pt x="586622" y="1851885"/>
                      <a:pt x="804888" y="1886457"/>
                    </a:cubicBezTo>
                    <a:cubicBezTo>
                      <a:pt x="917121" y="1904244"/>
                      <a:pt x="1028791" y="1900799"/>
                      <a:pt x="1139709" y="1877939"/>
                    </a:cubicBezTo>
                    <a:cubicBezTo>
                      <a:pt x="1275053" y="1850069"/>
                      <a:pt x="1398810" y="1795330"/>
                      <a:pt x="1510166" y="1713284"/>
                    </a:cubicBezTo>
                    <a:cubicBezTo>
                      <a:pt x="1645384" y="1613640"/>
                      <a:pt x="1747033" y="1486876"/>
                      <a:pt x="1815613" y="1333495"/>
                    </a:cubicBezTo>
                    <a:cubicBezTo>
                      <a:pt x="1855885" y="1243433"/>
                      <a:pt x="1880686" y="1149050"/>
                      <a:pt x="1891709" y="1051221"/>
                    </a:cubicBezTo>
                    <a:cubicBezTo>
                      <a:pt x="1895341" y="1019343"/>
                      <a:pt x="1896030" y="987025"/>
                      <a:pt x="1896970" y="954896"/>
                    </a:cubicBezTo>
                    <a:cubicBezTo>
                      <a:pt x="1897596" y="933414"/>
                      <a:pt x="1889204" y="925648"/>
                      <a:pt x="1867283" y="924583"/>
                    </a:cubicBezTo>
                    <a:close/>
                    <a:moveTo>
                      <a:pt x="1279186" y="1784808"/>
                    </a:moveTo>
                    <a:cubicBezTo>
                      <a:pt x="872341" y="1945893"/>
                      <a:pt x="412949" y="1793201"/>
                      <a:pt x="182846" y="1420614"/>
                    </a:cubicBezTo>
                    <a:cubicBezTo>
                      <a:pt x="-40118" y="1059614"/>
                      <a:pt x="18128" y="588385"/>
                      <a:pt x="333596" y="292833"/>
                    </a:cubicBezTo>
                    <a:cubicBezTo>
                      <a:pt x="646935" y="-715"/>
                      <a:pt x="1084031" y="-6852"/>
                      <a:pt x="1375198" y="159806"/>
                    </a:cubicBezTo>
                    <a:cubicBezTo>
                      <a:pt x="1371377" y="166696"/>
                      <a:pt x="1367620" y="173773"/>
                      <a:pt x="1363611" y="180725"/>
                    </a:cubicBezTo>
                    <a:cubicBezTo>
                      <a:pt x="1222569" y="425045"/>
                      <a:pt x="1081463" y="669365"/>
                      <a:pt x="940420" y="913685"/>
                    </a:cubicBezTo>
                    <a:cubicBezTo>
                      <a:pt x="935973" y="921389"/>
                      <a:pt x="930963" y="928842"/>
                      <a:pt x="927393" y="936984"/>
                    </a:cubicBezTo>
                    <a:cubicBezTo>
                      <a:pt x="919000" y="955836"/>
                      <a:pt x="928645" y="971681"/>
                      <a:pt x="949125" y="973184"/>
                    </a:cubicBezTo>
                    <a:cubicBezTo>
                      <a:pt x="955952" y="973685"/>
                      <a:pt x="962841" y="973372"/>
                      <a:pt x="969668" y="973372"/>
                    </a:cubicBezTo>
                    <a:cubicBezTo>
                      <a:pt x="1252568" y="973372"/>
                      <a:pt x="1535469" y="973372"/>
                      <a:pt x="1818369" y="973372"/>
                    </a:cubicBezTo>
                    <a:cubicBezTo>
                      <a:pt x="1827137" y="973372"/>
                      <a:pt x="1835843" y="973372"/>
                      <a:pt x="1844486" y="973372"/>
                    </a:cubicBezTo>
                    <a:cubicBezTo>
                      <a:pt x="1848807" y="1240051"/>
                      <a:pt x="1682712" y="1625039"/>
                      <a:pt x="1279186" y="1784808"/>
                    </a:cubicBezTo>
                    <a:close/>
                  </a:path>
                </a:pathLst>
              </a:custGeom>
              <a:grpFill/>
              <a:ln w="6258" cap="flat">
                <a:noFill/>
                <a:prstDash val="solid"/>
                <a:miter/>
              </a:ln>
            </p:spPr>
            <p:txBody>
              <a:bodyPr rtlCol="0" anchor="ctr"/>
              <a:lstStyle/>
              <a:p>
                <a:endParaRPr lang="zh-CN" altLang="en-US">
                  <a:latin typeface="华文中宋" panose="02010600040101010101" charset="-122"/>
                  <a:ea typeface="华文中宋" panose="02010600040101010101" charset="-122"/>
                  <a:cs typeface="Times New Roman" panose="02020503050405090304" charset="0"/>
                </a:endParaRPr>
              </a:p>
            </p:txBody>
          </p:sp>
          <p:sp>
            <p:nvSpPr>
              <p:cNvPr id="58" name="任意多边形: 形状 57"/>
              <p:cNvSpPr/>
              <p:nvPr/>
            </p:nvSpPr>
            <p:spPr>
              <a:xfrm>
                <a:off x="6091497" y="231023"/>
                <a:ext cx="862934" cy="755228"/>
              </a:xfrm>
              <a:custGeom>
                <a:avLst/>
                <a:gdLst>
                  <a:gd name="connsiteX0" fmla="*/ 862723 w 862934"/>
                  <a:gd name="connsiteY0" fmla="*/ 719639 h 755228"/>
                  <a:gd name="connsiteX1" fmla="*/ 851700 w 862934"/>
                  <a:gd name="connsiteY1" fmla="*/ 599076 h 755228"/>
                  <a:gd name="connsiteX2" fmla="*/ 653851 w 862934"/>
                  <a:gd name="connsiteY2" fmla="*/ 175133 h 755228"/>
                  <a:gd name="connsiteX3" fmla="*/ 456253 w 862934"/>
                  <a:gd name="connsiteY3" fmla="*/ 9539 h 755228"/>
                  <a:gd name="connsiteX4" fmla="*/ 406336 w 862934"/>
                  <a:gd name="connsiteY4" fmla="*/ 21501 h 755228"/>
                  <a:gd name="connsiteX5" fmla="*/ 404270 w 862934"/>
                  <a:gd name="connsiteY5" fmla="*/ 25071 h 755228"/>
                  <a:gd name="connsiteX6" fmla="*/ 10076 w 862934"/>
                  <a:gd name="connsiteY6" fmla="*/ 703481 h 755228"/>
                  <a:gd name="connsiteX7" fmla="*/ 2310 w 862934"/>
                  <a:gd name="connsiteY7" fmla="*/ 717948 h 755228"/>
                  <a:gd name="connsiteX8" fmla="*/ 20472 w 862934"/>
                  <a:gd name="connsiteY8" fmla="*/ 752144 h 755228"/>
                  <a:gd name="connsiteX9" fmla="*/ 42957 w 862934"/>
                  <a:gd name="connsiteY9" fmla="*/ 753334 h 755228"/>
                  <a:gd name="connsiteX10" fmla="*/ 431326 w 862934"/>
                  <a:gd name="connsiteY10" fmla="*/ 753397 h 755228"/>
                  <a:gd name="connsiteX11" fmla="*/ 431326 w 862934"/>
                  <a:gd name="connsiteY11" fmla="*/ 755213 h 755228"/>
                  <a:gd name="connsiteX12" fmla="*/ 827900 w 862934"/>
                  <a:gd name="connsiteY12" fmla="*/ 755151 h 755228"/>
                  <a:gd name="connsiteX13" fmla="*/ 862723 w 862934"/>
                  <a:gd name="connsiteY13" fmla="*/ 719639 h 755228"/>
                  <a:gd name="connsiteX14" fmla="*/ 66819 w 862934"/>
                  <a:gd name="connsiteY14" fmla="*/ 703731 h 755228"/>
                  <a:gd name="connsiteX15" fmla="*/ 441660 w 862934"/>
                  <a:gd name="connsiteY15" fmla="*/ 58891 h 755228"/>
                  <a:gd name="connsiteX16" fmla="*/ 703454 w 862934"/>
                  <a:gd name="connsiteY16" fmla="*/ 327575 h 755228"/>
                  <a:gd name="connsiteX17" fmla="*/ 813057 w 862934"/>
                  <a:gd name="connsiteY17" fmla="*/ 703731 h 755228"/>
                  <a:gd name="connsiteX18" fmla="*/ 66819 w 862934"/>
                  <a:gd name="connsiteY18" fmla="*/ 703731 h 7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934" h="755228">
                    <a:moveTo>
                      <a:pt x="862723" y="719639"/>
                    </a:moveTo>
                    <a:cubicBezTo>
                      <a:pt x="860092" y="679368"/>
                      <a:pt x="857775" y="638909"/>
                      <a:pt x="851700" y="599076"/>
                    </a:cubicBezTo>
                    <a:cubicBezTo>
                      <a:pt x="827211" y="438618"/>
                      <a:pt x="760510" y="297450"/>
                      <a:pt x="653851" y="175133"/>
                    </a:cubicBezTo>
                    <a:cubicBezTo>
                      <a:pt x="596670" y="109559"/>
                      <a:pt x="530845" y="54319"/>
                      <a:pt x="456253" y="9539"/>
                    </a:cubicBezTo>
                    <a:cubicBezTo>
                      <a:pt x="430825" y="-5743"/>
                      <a:pt x="420992" y="-3300"/>
                      <a:pt x="406336" y="21501"/>
                    </a:cubicBezTo>
                    <a:cubicBezTo>
                      <a:pt x="405648" y="22691"/>
                      <a:pt x="404959" y="23881"/>
                      <a:pt x="404270" y="25071"/>
                    </a:cubicBezTo>
                    <a:cubicBezTo>
                      <a:pt x="272872" y="251228"/>
                      <a:pt x="141474" y="477323"/>
                      <a:pt x="10076" y="703481"/>
                    </a:cubicBezTo>
                    <a:cubicBezTo>
                      <a:pt x="7320" y="708241"/>
                      <a:pt x="4376" y="712875"/>
                      <a:pt x="2310" y="717948"/>
                    </a:cubicBezTo>
                    <a:cubicBezTo>
                      <a:pt x="-4204" y="734044"/>
                      <a:pt x="3437" y="748762"/>
                      <a:pt x="20472" y="752144"/>
                    </a:cubicBezTo>
                    <a:cubicBezTo>
                      <a:pt x="27738" y="753585"/>
                      <a:pt x="35441" y="753334"/>
                      <a:pt x="42957" y="753334"/>
                    </a:cubicBezTo>
                    <a:cubicBezTo>
                      <a:pt x="172413" y="753397"/>
                      <a:pt x="301869" y="753397"/>
                      <a:pt x="431326" y="753397"/>
                    </a:cubicBezTo>
                    <a:cubicBezTo>
                      <a:pt x="431326" y="754023"/>
                      <a:pt x="431326" y="754650"/>
                      <a:pt x="431326" y="755213"/>
                    </a:cubicBezTo>
                    <a:cubicBezTo>
                      <a:pt x="563538" y="755213"/>
                      <a:pt x="695688" y="755276"/>
                      <a:pt x="827900" y="755151"/>
                    </a:cubicBezTo>
                    <a:cubicBezTo>
                      <a:pt x="855583" y="755088"/>
                      <a:pt x="864476" y="746883"/>
                      <a:pt x="862723" y="719639"/>
                    </a:cubicBezTo>
                    <a:close/>
                    <a:moveTo>
                      <a:pt x="66819" y="703731"/>
                    </a:moveTo>
                    <a:cubicBezTo>
                      <a:pt x="192642" y="487344"/>
                      <a:pt x="316588" y="274026"/>
                      <a:pt x="441660" y="58891"/>
                    </a:cubicBezTo>
                    <a:cubicBezTo>
                      <a:pt x="551451" y="128160"/>
                      <a:pt x="638381" y="217158"/>
                      <a:pt x="703454" y="327575"/>
                    </a:cubicBezTo>
                    <a:cubicBezTo>
                      <a:pt x="771470" y="443002"/>
                      <a:pt x="807483" y="567761"/>
                      <a:pt x="813057" y="703731"/>
                    </a:cubicBezTo>
                    <a:cubicBezTo>
                      <a:pt x="563789" y="703731"/>
                      <a:pt x="317527" y="703731"/>
                      <a:pt x="66819" y="703731"/>
                    </a:cubicBezTo>
                    <a:close/>
                  </a:path>
                </a:pathLst>
              </a:custGeom>
              <a:grpFill/>
              <a:ln w="6258" cap="flat">
                <a:noFill/>
                <a:prstDash val="solid"/>
                <a:miter/>
              </a:ln>
            </p:spPr>
            <p:txBody>
              <a:bodyPr rtlCol="0" anchor="ctr"/>
              <a:lstStyle/>
              <a:p>
                <a:endParaRPr lang="zh-CN" altLang="en-US">
                  <a:latin typeface="华文中宋" panose="02010600040101010101" charset="-122"/>
                  <a:ea typeface="华文中宋" panose="02010600040101010101" charset="-122"/>
                  <a:cs typeface="Times New Roman" panose="02020503050405090304" charset="0"/>
                </a:endParaRPr>
              </a:p>
            </p:txBody>
          </p:sp>
        </p:grpSp>
        <p:grpSp>
          <p:nvGrpSpPr>
            <p:cNvPr id="52" name="图形 4"/>
            <p:cNvGrpSpPr/>
            <p:nvPr/>
          </p:nvGrpSpPr>
          <p:grpSpPr>
            <a:xfrm>
              <a:off x="10563403" y="5269263"/>
              <a:ext cx="484573" cy="515062"/>
              <a:chOff x="7567004" y="2256821"/>
              <a:chExt cx="1957493" cy="2080656"/>
            </a:xfrm>
            <a:solidFill>
              <a:schemeClr val="bg1"/>
            </a:solidFill>
          </p:grpSpPr>
          <p:sp>
            <p:nvSpPr>
              <p:cNvPr id="55" name="任意多边形: 形状 54"/>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latin typeface="华文中宋" panose="02010600040101010101" charset="-122"/>
                  <a:ea typeface="华文中宋" panose="02010600040101010101" charset="-122"/>
                  <a:cs typeface="Times New Roman" panose="02020503050405090304" charset="0"/>
                </a:endParaRPr>
              </a:p>
            </p:txBody>
          </p:sp>
          <p:sp>
            <p:nvSpPr>
              <p:cNvPr id="56" name="任意多边形: 形状 55"/>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latin typeface="华文中宋" panose="02010600040101010101" charset="-122"/>
                  <a:ea typeface="华文中宋" panose="02010600040101010101" charset="-122"/>
                  <a:cs typeface="Times New Roman" panose="02020503050405090304" charset="0"/>
                </a:endParaRPr>
              </a:p>
            </p:txBody>
          </p:sp>
        </p:grpSp>
        <p:pic>
          <p:nvPicPr>
            <p:cNvPr id="53" name="图片 52" descr="图形用户界面, 网站&#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598" y="907754"/>
              <a:ext cx="4872970" cy="2741046"/>
            </a:xfrm>
            <a:prstGeom prst="rect">
              <a:avLst/>
            </a:prstGeom>
          </p:spPr>
        </p:pic>
        <p:pic>
          <p:nvPicPr>
            <p:cNvPr id="54" name="图片 53" descr="图形用户界面, 网站&#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4011" y="3728929"/>
              <a:ext cx="4872557" cy="2588547"/>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cs typeface="+mn-ea"/>
            </a:endParaRPr>
          </a:p>
        </p:txBody>
      </p:sp>
      <p:grpSp>
        <p:nvGrpSpPr>
          <p:cNvPr id="5" name="组合 4"/>
          <p:cNvGrpSpPr/>
          <p:nvPr/>
        </p:nvGrpSpPr>
        <p:grpSpPr>
          <a:xfrm>
            <a:off x="3455930" y="3432921"/>
            <a:ext cx="438150" cy="75543"/>
            <a:chOff x="4867275" y="630788"/>
            <a:chExt cx="552450" cy="95250"/>
          </a:xfrm>
        </p:grpSpPr>
        <p:sp>
          <p:nvSpPr>
            <p:cNvPr id="4" name="椭圆 3"/>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25" name="椭圆 24"/>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26" name="椭圆 25"/>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grpSp>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197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商品搜索</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grpSp>
        <p:nvGrpSpPr>
          <p:cNvPr id="2" name="组合 1"/>
          <p:cNvGrpSpPr/>
          <p:nvPr/>
        </p:nvGrpSpPr>
        <p:grpSpPr>
          <a:xfrm>
            <a:off x="1100703" y="1722928"/>
            <a:ext cx="2883901" cy="1974317"/>
            <a:chOff x="372710" y="2893772"/>
            <a:chExt cx="2883901" cy="1974317"/>
          </a:xfrm>
        </p:grpSpPr>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7504" r="76581" b="69484"/>
            <a:stretch>
              <a:fillRect/>
            </a:stretch>
          </p:blipFill>
          <p:spPr>
            <a:xfrm>
              <a:off x="475554" y="2893772"/>
              <a:ext cx="692409" cy="671297"/>
            </a:xfrm>
            <a:prstGeom prst="rect">
              <a:avLst/>
            </a:prstGeom>
          </p:spPr>
        </p:pic>
        <p:sp>
          <p:nvSpPr>
            <p:cNvPr id="18" name="文本框 17"/>
            <p:cNvSpPr txBox="1"/>
            <p:nvPr/>
          </p:nvSpPr>
          <p:spPr>
            <a:xfrm>
              <a:off x="372710" y="3546019"/>
              <a:ext cx="2883901" cy="1322070"/>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Times New Roman" panose="02020503050405090304" charset="0"/>
                </a:rPr>
                <a:t>用户可通过搜索栏输入商品名称进行快速检索。例如，输入关键词“鞋”后，系统会即时显示与关键词相关的商品列表，如上图</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grpSp>
        <p:nvGrpSpPr>
          <p:cNvPr id="9" name="组合 8"/>
          <p:cNvGrpSpPr/>
          <p:nvPr/>
        </p:nvGrpSpPr>
        <p:grpSpPr>
          <a:xfrm>
            <a:off x="942149" y="3951236"/>
            <a:ext cx="3205714" cy="2080712"/>
            <a:chOff x="8829205" y="1446123"/>
            <a:chExt cx="3205714" cy="2080712"/>
          </a:xfrm>
        </p:grpSpPr>
        <p:sp>
          <p:nvSpPr>
            <p:cNvPr id="12" name="矩形: 圆角 11"/>
            <p:cNvSpPr/>
            <p:nvPr/>
          </p:nvSpPr>
          <p:spPr>
            <a:xfrm>
              <a:off x="8829205" y="1446123"/>
              <a:ext cx="3205714" cy="2080712"/>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cs typeface="+mn-ea"/>
              </a:endParaRP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64912" t="-1598" r="-2790" b="57416"/>
            <a:stretch>
              <a:fillRect/>
            </a:stretch>
          </p:blipFill>
          <p:spPr>
            <a:xfrm>
              <a:off x="9190816" y="1619108"/>
              <a:ext cx="657913" cy="757120"/>
            </a:xfrm>
            <a:prstGeom prst="rect">
              <a:avLst/>
            </a:prstGeom>
          </p:spPr>
        </p:pic>
        <p:sp>
          <p:nvSpPr>
            <p:cNvPr id="23" name="文本框 22"/>
            <p:cNvSpPr txBox="1"/>
            <p:nvPr/>
          </p:nvSpPr>
          <p:spPr>
            <a:xfrm>
              <a:off x="9014396" y="2271343"/>
              <a:ext cx="2883901" cy="829945"/>
            </a:xfrm>
            <a:prstGeom prst="rect">
              <a:avLst/>
            </a:prstGeom>
            <a:noFill/>
          </p:spPr>
          <p:txBody>
            <a:bodyPr wrap="square">
              <a:spAutoFit/>
            </a:bodyPr>
            <a:lstStyle/>
            <a:p>
              <a:pPr algn="l">
                <a:buClrTx/>
                <a:buSzTx/>
                <a:buFontTx/>
              </a:pPr>
              <a:r>
                <a:rPr lang="zh-CN" altLang="en-US" sz="1600" dirty="0">
                  <a:latin typeface="华文中宋" panose="02010600040101010101" charset="-122"/>
                  <a:ea typeface="华文中宋" panose="02010600040101010101" charset="-122"/>
                  <a:cs typeface="Times New Roman" panose="02020503050405090304" charset="0"/>
                </a:rPr>
                <a:t>系统将展示与关键词匹配的商品列表，供用户浏览与选择，如下图。</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nvGrpSpPr>
            <p:cNvPr id="27" name="组合 26"/>
            <p:cNvGrpSpPr/>
            <p:nvPr/>
          </p:nvGrpSpPr>
          <p:grpSpPr>
            <a:xfrm>
              <a:off x="11329022" y="3186378"/>
              <a:ext cx="438150" cy="75543"/>
              <a:chOff x="4867275" y="630788"/>
              <a:chExt cx="552450" cy="95250"/>
            </a:xfrm>
          </p:grpSpPr>
          <p:sp>
            <p:nvSpPr>
              <p:cNvPr id="28" name="椭圆 27"/>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Times New Roman" panose="02020503050405090304" charset="0"/>
                </a:endParaRPr>
              </a:p>
            </p:txBody>
          </p:sp>
          <p:sp>
            <p:nvSpPr>
              <p:cNvPr id="29" name="椭圆 28"/>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30" name="椭圆 29"/>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grpSp>
      </p:grpSp>
      <p:sp>
        <p:nvSpPr>
          <p:cNvPr id="20"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Times New Roman" panose="02020503050405090304" charset="0"/>
            </a:endParaRPr>
          </a:p>
        </p:txBody>
      </p:sp>
      <p:grpSp>
        <p:nvGrpSpPr>
          <p:cNvPr id="45" name="组合 44"/>
          <p:cNvGrpSpPr>
            <a:grpSpLocks noChangeAspect="1"/>
          </p:cNvGrpSpPr>
          <p:nvPr/>
        </p:nvGrpSpPr>
        <p:grpSpPr>
          <a:xfrm>
            <a:off x="4847348" y="306896"/>
            <a:ext cx="5927977" cy="6488312"/>
            <a:chOff x="6553598" y="983894"/>
            <a:chExt cx="4872970" cy="5333581"/>
          </a:xfrm>
        </p:grpSpPr>
        <p:cxnSp>
          <p:nvCxnSpPr>
            <p:cNvPr id="46" name="直接连接符 45"/>
            <p:cNvCxnSpPr/>
            <p:nvPr/>
          </p:nvCxnSpPr>
          <p:spPr>
            <a:xfrm>
              <a:off x="10338783" y="4957588"/>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338783" y="2685876"/>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338783" y="3821732"/>
              <a:ext cx="9048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任意多边形: 形状 48"/>
            <p:cNvSpPr/>
            <p:nvPr/>
          </p:nvSpPr>
          <p:spPr>
            <a:xfrm>
              <a:off x="10537352" y="4198629"/>
              <a:ext cx="513025" cy="512956"/>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cs typeface="Times New Roman" panose="02020503050405090304" charset="0"/>
              </a:endParaRPr>
            </a:p>
          </p:txBody>
        </p:sp>
        <p:sp>
          <p:nvSpPr>
            <p:cNvPr id="50" name="任意多边形: 形状 49"/>
            <p:cNvSpPr/>
            <p:nvPr/>
          </p:nvSpPr>
          <p:spPr>
            <a:xfrm>
              <a:off x="10544083" y="1951830"/>
              <a:ext cx="494274" cy="467964"/>
            </a:xfrm>
            <a:custGeom>
              <a:avLst/>
              <a:gdLst>
                <a:gd name="connsiteX0" fmla="*/ 1218506 w 1996685"/>
                <a:gd name="connsiteY0" fmla="*/ 1842516 h 1890401"/>
                <a:gd name="connsiteX1" fmla="*/ 1364246 w 1996685"/>
                <a:gd name="connsiteY1" fmla="*/ 1842516 h 1890401"/>
                <a:gd name="connsiteX2" fmla="*/ 1365499 w 1996685"/>
                <a:gd name="connsiteY2" fmla="*/ 1813456 h 1890401"/>
                <a:gd name="connsiteX3" fmla="*/ 1365562 w 1996685"/>
                <a:gd name="connsiteY3" fmla="*/ 689245 h 1890401"/>
                <a:gd name="connsiteX4" fmla="*/ 1366438 w 1996685"/>
                <a:gd name="connsiteY4" fmla="*/ 662564 h 1890401"/>
                <a:gd name="connsiteX5" fmla="*/ 1387795 w 1996685"/>
                <a:gd name="connsiteY5" fmla="*/ 641333 h 1890401"/>
                <a:gd name="connsiteX6" fmla="*/ 1406271 w 1996685"/>
                <a:gd name="connsiteY6" fmla="*/ 640581 h 1890401"/>
                <a:gd name="connsiteX7" fmla="*/ 1675518 w 1996685"/>
                <a:gd name="connsiteY7" fmla="*/ 640581 h 1890401"/>
                <a:gd name="connsiteX8" fmla="*/ 1687856 w 1996685"/>
                <a:gd name="connsiteY8" fmla="*/ 640706 h 1890401"/>
                <a:gd name="connsiteX9" fmla="*/ 1715539 w 1996685"/>
                <a:gd name="connsiteY9" fmla="*/ 668702 h 1890401"/>
                <a:gd name="connsiteX10" fmla="*/ 1715601 w 1996685"/>
                <a:gd name="connsiteY10" fmla="*/ 689245 h 1890401"/>
                <a:gd name="connsiteX11" fmla="*/ 1715601 w 1996685"/>
                <a:gd name="connsiteY11" fmla="*/ 1815460 h 1890401"/>
                <a:gd name="connsiteX12" fmla="*/ 1715601 w 1996685"/>
                <a:gd name="connsiteY12" fmla="*/ 1843581 h 1890401"/>
                <a:gd name="connsiteX13" fmla="*/ 1996685 w 1996685"/>
                <a:gd name="connsiteY13" fmla="*/ 1843581 h 1890401"/>
                <a:gd name="connsiteX14" fmla="*/ 1996685 w 1996685"/>
                <a:gd name="connsiteY14" fmla="*/ 1890178 h 1890401"/>
                <a:gd name="connsiteX15" fmla="*/ 1967938 w 1996685"/>
                <a:gd name="connsiteY15" fmla="*/ 1890178 h 1890401"/>
                <a:gd name="connsiteX16" fmla="*/ 358719 w 1996685"/>
                <a:gd name="connsiteY16" fmla="*/ 1890178 h 1890401"/>
                <a:gd name="connsiteX17" fmla="*/ 181977 w 1996685"/>
                <a:gd name="connsiteY17" fmla="*/ 1889676 h 1890401"/>
                <a:gd name="connsiteX18" fmla="*/ 128178 w 1996685"/>
                <a:gd name="connsiteY18" fmla="*/ 1879280 h 1890401"/>
                <a:gd name="connsiteX19" fmla="*/ 61790 w 1996685"/>
                <a:gd name="connsiteY19" fmla="*/ 1776817 h 1890401"/>
                <a:gd name="connsiteX20" fmla="*/ 61539 w 1996685"/>
                <a:gd name="connsiteY20" fmla="*/ 1676108 h 1890401"/>
                <a:gd name="connsiteX21" fmla="*/ 61539 w 1996685"/>
                <a:gd name="connsiteY21" fmla="*/ 1651745 h 1890401"/>
                <a:gd name="connsiteX22" fmla="*/ 35986 w 1996685"/>
                <a:gd name="connsiteY22" fmla="*/ 1650680 h 1890401"/>
                <a:gd name="connsiteX23" fmla="*/ 19640 w 1996685"/>
                <a:gd name="connsiteY23" fmla="*/ 1649615 h 1890401"/>
                <a:gd name="connsiteX24" fmla="*/ 37 w 1996685"/>
                <a:gd name="connsiteY24" fmla="*/ 1626505 h 1890401"/>
                <a:gd name="connsiteX25" fmla="*/ 22646 w 1996685"/>
                <a:gd name="connsiteY25" fmla="*/ 1604459 h 1890401"/>
                <a:gd name="connsiteX26" fmla="*/ 60287 w 1996685"/>
                <a:gd name="connsiteY26" fmla="*/ 1604271 h 1890401"/>
                <a:gd name="connsiteX27" fmla="*/ 60287 w 1996685"/>
                <a:gd name="connsiteY27" fmla="*/ 1363771 h 1890401"/>
                <a:gd name="connsiteX28" fmla="*/ 38492 w 1996685"/>
                <a:gd name="connsiteY28" fmla="*/ 1362393 h 1890401"/>
                <a:gd name="connsiteX29" fmla="*/ 24149 w 1996685"/>
                <a:gd name="connsiteY29" fmla="*/ 1361955 h 1890401"/>
                <a:gd name="connsiteX30" fmla="*/ 37 w 1996685"/>
                <a:gd name="connsiteY30" fmla="*/ 1338782 h 1890401"/>
                <a:gd name="connsiteX31" fmla="*/ 24212 w 1996685"/>
                <a:gd name="connsiteY31" fmla="*/ 1315984 h 1890401"/>
                <a:gd name="connsiteX32" fmla="*/ 60099 w 1996685"/>
                <a:gd name="connsiteY32" fmla="*/ 1315797 h 1890401"/>
                <a:gd name="connsiteX33" fmla="*/ 60099 w 1996685"/>
                <a:gd name="connsiteY33" fmla="*/ 1087322 h 1890401"/>
                <a:gd name="connsiteX34" fmla="*/ 22959 w 1996685"/>
                <a:gd name="connsiteY34" fmla="*/ 1087197 h 1890401"/>
                <a:gd name="connsiteX35" fmla="*/ 1352 w 1996685"/>
                <a:gd name="connsiteY35" fmla="*/ 1071101 h 1890401"/>
                <a:gd name="connsiteX36" fmla="*/ 7114 w 1996685"/>
                <a:gd name="connsiteY36" fmla="*/ 1048679 h 1890401"/>
                <a:gd name="connsiteX37" fmla="*/ 25527 w 1996685"/>
                <a:gd name="connsiteY37" fmla="*/ 1041727 h 1890401"/>
                <a:gd name="connsiteX38" fmla="*/ 57531 w 1996685"/>
                <a:gd name="connsiteY38" fmla="*/ 1041414 h 1890401"/>
                <a:gd name="connsiteX39" fmla="*/ 58345 w 1996685"/>
                <a:gd name="connsiteY39" fmla="*/ 825528 h 1890401"/>
                <a:gd name="connsiteX40" fmla="*/ 26529 w 1996685"/>
                <a:gd name="connsiteY40" fmla="*/ 825465 h 1890401"/>
                <a:gd name="connsiteX41" fmla="*/ 37 w 1996685"/>
                <a:gd name="connsiteY41" fmla="*/ 803044 h 1890401"/>
                <a:gd name="connsiteX42" fmla="*/ 25778 w 1996685"/>
                <a:gd name="connsiteY42" fmla="*/ 779495 h 1890401"/>
                <a:gd name="connsiteX43" fmla="*/ 57907 w 1996685"/>
                <a:gd name="connsiteY43" fmla="*/ 779369 h 1890401"/>
                <a:gd name="connsiteX44" fmla="*/ 58972 w 1996685"/>
                <a:gd name="connsiteY44" fmla="*/ 557283 h 1890401"/>
                <a:gd name="connsiteX45" fmla="*/ 19201 w 1996685"/>
                <a:gd name="connsiteY45" fmla="*/ 554653 h 1890401"/>
                <a:gd name="connsiteX46" fmla="*/ 99 w 1996685"/>
                <a:gd name="connsiteY46" fmla="*/ 533609 h 1890401"/>
                <a:gd name="connsiteX47" fmla="*/ 17197 w 1996685"/>
                <a:gd name="connsiteY47" fmla="*/ 510811 h 1890401"/>
                <a:gd name="connsiteX48" fmla="*/ 33418 w 1996685"/>
                <a:gd name="connsiteY48" fmla="*/ 508995 h 1890401"/>
                <a:gd name="connsiteX49" fmla="*/ 57406 w 1996685"/>
                <a:gd name="connsiteY49" fmla="*/ 508933 h 1890401"/>
                <a:gd name="connsiteX50" fmla="*/ 59222 w 1996685"/>
                <a:gd name="connsiteY50" fmla="*/ 287034 h 1890401"/>
                <a:gd name="connsiteX51" fmla="*/ 37803 w 1996685"/>
                <a:gd name="connsiteY51" fmla="*/ 286032 h 1890401"/>
                <a:gd name="connsiteX52" fmla="*/ 19389 w 1996685"/>
                <a:gd name="connsiteY52" fmla="*/ 285155 h 1890401"/>
                <a:gd name="connsiteX53" fmla="*/ 162 w 1996685"/>
                <a:gd name="connsiteY53" fmla="*/ 261857 h 1890401"/>
                <a:gd name="connsiteX54" fmla="*/ 21080 w 1996685"/>
                <a:gd name="connsiteY54" fmla="*/ 240374 h 1890401"/>
                <a:gd name="connsiteX55" fmla="*/ 59974 w 1996685"/>
                <a:gd name="connsiteY55" fmla="*/ 240187 h 1890401"/>
                <a:gd name="connsiteX56" fmla="*/ 61477 w 1996685"/>
                <a:gd name="connsiteY56" fmla="*/ 180062 h 1890401"/>
                <a:gd name="connsiteX57" fmla="*/ 61539 w 1996685"/>
                <a:gd name="connsiteY57" fmla="*/ 120438 h 1890401"/>
                <a:gd name="connsiteX58" fmla="*/ 61539 w 1996685"/>
                <a:gd name="connsiteY58" fmla="*/ 60814 h 1890401"/>
                <a:gd name="connsiteX59" fmla="*/ 61539 w 1996685"/>
                <a:gd name="connsiteY59" fmla="*/ 0 h 1890401"/>
                <a:gd name="connsiteX60" fmla="*/ 107573 w 1996685"/>
                <a:gd name="connsiteY60" fmla="*/ 0 h 1890401"/>
                <a:gd name="connsiteX61" fmla="*/ 107573 w 1996685"/>
                <a:gd name="connsiteY61" fmla="*/ 237556 h 1890401"/>
                <a:gd name="connsiteX62" fmla="*/ 125234 w 1996685"/>
                <a:gd name="connsiteY62" fmla="*/ 239686 h 1890401"/>
                <a:gd name="connsiteX63" fmla="*/ 145777 w 1996685"/>
                <a:gd name="connsiteY63" fmla="*/ 239936 h 1890401"/>
                <a:gd name="connsiteX64" fmla="*/ 171393 w 1996685"/>
                <a:gd name="connsiteY64" fmla="*/ 263234 h 1890401"/>
                <a:gd name="connsiteX65" fmla="*/ 144838 w 1996685"/>
                <a:gd name="connsiteY65" fmla="*/ 285907 h 1890401"/>
                <a:gd name="connsiteX66" fmla="*/ 124295 w 1996685"/>
                <a:gd name="connsiteY66" fmla="*/ 286094 h 1890401"/>
                <a:gd name="connsiteX67" fmla="*/ 109264 w 1996685"/>
                <a:gd name="connsiteY67" fmla="*/ 287660 h 1890401"/>
                <a:gd name="connsiteX68" fmla="*/ 109264 w 1996685"/>
                <a:gd name="connsiteY68" fmla="*/ 507492 h 1890401"/>
                <a:gd name="connsiteX69" fmla="*/ 131435 w 1996685"/>
                <a:gd name="connsiteY69" fmla="*/ 508933 h 1890401"/>
                <a:gd name="connsiteX70" fmla="*/ 151852 w 1996685"/>
                <a:gd name="connsiteY70" fmla="*/ 510185 h 1890401"/>
                <a:gd name="connsiteX71" fmla="*/ 171330 w 1996685"/>
                <a:gd name="connsiteY71" fmla="*/ 533108 h 1890401"/>
                <a:gd name="connsiteX72" fmla="*/ 150725 w 1996685"/>
                <a:gd name="connsiteY72" fmla="*/ 554966 h 1890401"/>
                <a:gd name="connsiteX73" fmla="*/ 124044 w 1996685"/>
                <a:gd name="connsiteY73" fmla="*/ 556030 h 1890401"/>
                <a:gd name="connsiteX74" fmla="*/ 109201 w 1996685"/>
                <a:gd name="connsiteY74" fmla="*/ 558285 h 1890401"/>
                <a:gd name="connsiteX75" fmla="*/ 109201 w 1996685"/>
                <a:gd name="connsiteY75" fmla="*/ 778305 h 1890401"/>
                <a:gd name="connsiteX76" fmla="*/ 135380 w 1996685"/>
                <a:gd name="connsiteY76" fmla="*/ 779369 h 1890401"/>
                <a:gd name="connsiteX77" fmla="*/ 155673 w 1996685"/>
                <a:gd name="connsiteY77" fmla="*/ 781374 h 1890401"/>
                <a:gd name="connsiteX78" fmla="*/ 171267 w 1996685"/>
                <a:gd name="connsiteY78" fmla="*/ 805110 h 1890401"/>
                <a:gd name="connsiteX79" fmla="*/ 151163 w 1996685"/>
                <a:gd name="connsiteY79" fmla="*/ 825215 h 1890401"/>
                <a:gd name="connsiteX80" fmla="*/ 132687 w 1996685"/>
                <a:gd name="connsiteY80" fmla="*/ 825591 h 1890401"/>
                <a:gd name="connsiteX81" fmla="*/ 114211 w 1996685"/>
                <a:gd name="connsiteY81" fmla="*/ 826217 h 1890401"/>
                <a:gd name="connsiteX82" fmla="*/ 109326 w 1996685"/>
                <a:gd name="connsiteY82" fmla="*/ 828597 h 1890401"/>
                <a:gd name="connsiteX83" fmla="*/ 109326 w 1996685"/>
                <a:gd name="connsiteY83" fmla="*/ 1041414 h 1890401"/>
                <a:gd name="connsiteX84" fmla="*/ 144462 w 1996685"/>
                <a:gd name="connsiteY84" fmla="*/ 1041289 h 1890401"/>
                <a:gd name="connsiteX85" fmla="*/ 171205 w 1996685"/>
                <a:gd name="connsiteY85" fmla="*/ 1063648 h 1890401"/>
                <a:gd name="connsiteX86" fmla="*/ 143898 w 1996685"/>
                <a:gd name="connsiteY86" fmla="*/ 1087510 h 1890401"/>
                <a:gd name="connsiteX87" fmla="*/ 127489 w 1996685"/>
                <a:gd name="connsiteY87" fmla="*/ 1087635 h 1890401"/>
                <a:gd name="connsiteX88" fmla="*/ 111456 w 1996685"/>
                <a:gd name="connsiteY88" fmla="*/ 1088512 h 1890401"/>
                <a:gd name="connsiteX89" fmla="*/ 110516 w 1996685"/>
                <a:gd name="connsiteY89" fmla="*/ 1313667 h 1890401"/>
                <a:gd name="connsiteX90" fmla="*/ 127739 w 1996685"/>
                <a:gd name="connsiteY90" fmla="*/ 1315358 h 1890401"/>
                <a:gd name="connsiteX91" fmla="*/ 148282 w 1996685"/>
                <a:gd name="connsiteY91" fmla="*/ 1315984 h 1890401"/>
                <a:gd name="connsiteX92" fmla="*/ 171455 w 1996685"/>
                <a:gd name="connsiteY92" fmla="*/ 1337717 h 1890401"/>
                <a:gd name="connsiteX93" fmla="*/ 148470 w 1996685"/>
                <a:gd name="connsiteY93" fmla="*/ 1361830 h 1890401"/>
                <a:gd name="connsiteX94" fmla="*/ 129994 w 1996685"/>
                <a:gd name="connsiteY94" fmla="*/ 1362456 h 1890401"/>
                <a:gd name="connsiteX95" fmla="*/ 113648 w 1996685"/>
                <a:gd name="connsiteY95" fmla="*/ 1363521 h 1890401"/>
                <a:gd name="connsiteX96" fmla="*/ 109138 w 1996685"/>
                <a:gd name="connsiteY96" fmla="*/ 1366214 h 1890401"/>
                <a:gd name="connsiteX97" fmla="*/ 109138 w 1996685"/>
                <a:gd name="connsiteY97" fmla="*/ 1603081 h 1890401"/>
                <a:gd name="connsiteX98" fmla="*/ 144274 w 1996685"/>
                <a:gd name="connsiteY98" fmla="*/ 1604208 h 1890401"/>
                <a:gd name="connsiteX99" fmla="*/ 171393 w 1996685"/>
                <a:gd name="connsiteY99" fmla="*/ 1626066 h 1890401"/>
                <a:gd name="connsiteX100" fmla="*/ 144274 w 1996685"/>
                <a:gd name="connsiteY100" fmla="*/ 1650555 h 1890401"/>
                <a:gd name="connsiteX101" fmla="*/ 110516 w 1996685"/>
                <a:gd name="connsiteY101" fmla="*/ 1650680 h 1890401"/>
                <a:gd name="connsiteX102" fmla="*/ 108199 w 1996685"/>
                <a:gd name="connsiteY102" fmla="*/ 1665586 h 1890401"/>
                <a:gd name="connsiteX103" fmla="*/ 108199 w 1996685"/>
                <a:gd name="connsiteY103" fmla="*/ 1772433 h 1890401"/>
                <a:gd name="connsiteX104" fmla="*/ 178846 w 1996685"/>
                <a:gd name="connsiteY104" fmla="*/ 1843456 h 1890401"/>
                <a:gd name="connsiteX105" fmla="*/ 370181 w 1996685"/>
                <a:gd name="connsiteY105" fmla="*/ 1843581 h 1890401"/>
                <a:gd name="connsiteX106" fmla="*/ 371934 w 1996685"/>
                <a:gd name="connsiteY106" fmla="*/ 1815021 h 1890401"/>
                <a:gd name="connsiteX107" fmla="*/ 371997 w 1996685"/>
                <a:gd name="connsiteY107" fmla="*/ 1017614 h 1890401"/>
                <a:gd name="connsiteX108" fmla="*/ 372122 w 1996685"/>
                <a:gd name="connsiteY108" fmla="*/ 997072 h 1890401"/>
                <a:gd name="connsiteX109" fmla="*/ 398803 w 1996685"/>
                <a:gd name="connsiteY109" fmla="*/ 970454 h 1890401"/>
                <a:gd name="connsiteX110" fmla="*/ 417279 w 1996685"/>
                <a:gd name="connsiteY110" fmla="*/ 970204 h 1890401"/>
                <a:gd name="connsiteX111" fmla="*/ 676254 w 1996685"/>
                <a:gd name="connsiteY111" fmla="*/ 970204 h 1890401"/>
                <a:gd name="connsiteX112" fmla="*/ 692663 w 1996685"/>
                <a:gd name="connsiteY112" fmla="*/ 970391 h 1890401"/>
                <a:gd name="connsiteX113" fmla="*/ 721724 w 1996685"/>
                <a:gd name="connsiteY113" fmla="*/ 999139 h 1890401"/>
                <a:gd name="connsiteX114" fmla="*/ 721912 w 1996685"/>
                <a:gd name="connsiteY114" fmla="*/ 1021748 h 1890401"/>
                <a:gd name="connsiteX115" fmla="*/ 721912 w 1996685"/>
                <a:gd name="connsiteY115" fmla="*/ 1813017 h 1890401"/>
                <a:gd name="connsiteX116" fmla="*/ 721912 w 1996685"/>
                <a:gd name="connsiteY116" fmla="*/ 1842328 h 1890401"/>
                <a:gd name="connsiteX117" fmla="*/ 867401 w 1996685"/>
                <a:gd name="connsiteY117" fmla="*/ 1842328 h 1890401"/>
                <a:gd name="connsiteX118" fmla="*/ 868654 w 1996685"/>
                <a:gd name="connsiteY118" fmla="*/ 1811201 h 1890401"/>
                <a:gd name="connsiteX119" fmla="*/ 868717 w 1996685"/>
                <a:gd name="connsiteY119" fmla="*/ 428077 h 1890401"/>
                <a:gd name="connsiteX120" fmla="*/ 869092 w 1996685"/>
                <a:gd name="connsiteY120" fmla="*/ 403401 h 1890401"/>
                <a:gd name="connsiteX121" fmla="*/ 895021 w 1996685"/>
                <a:gd name="connsiteY121" fmla="*/ 377660 h 1890401"/>
                <a:gd name="connsiteX122" fmla="*/ 909426 w 1996685"/>
                <a:gd name="connsiteY122" fmla="*/ 377409 h 1890401"/>
                <a:gd name="connsiteX123" fmla="*/ 1178673 w 1996685"/>
                <a:gd name="connsiteY123" fmla="*/ 377409 h 1890401"/>
                <a:gd name="connsiteX124" fmla="*/ 1193078 w 1996685"/>
                <a:gd name="connsiteY124" fmla="*/ 377660 h 1890401"/>
                <a:gd name="connsiteX125" fmla="*/ 1218569 w 1996685"/>
                <a:gd name="connsiteY125" fmla="*/ 403651 h 1890401"/>
                <a:gd name="connsiteX126" fmla="*/ 1218756 w 1996685"/>
                <a:gd name="connsiteY126" fmla="*/ 426261 h 1890401"/>
                <a:gd name="connsiteX127" fmla="*/ 1218756 w 1996685"/>
                <a:gd name="connsiteY127" fmla="*/ 1813518 h 1890401"/>
                <a:gd name="connsiteX128" fmla="*/ 1218506 w 1996685"/>
                <a:gd name="connsiteY128" fmla="*/ 1842516 h 1890401"/>
                <a:gd name="connsiteX129" fmla="*/ 1168464 w 1996685"/>
                <a:gd name="connsiteY129" fmla="*/ 1842516 h 1890401"/>
                <a:gd name="connsiteX130" fmla="*/ 1171095 w 1996685"/>
                <a:gd name="connsiteY130" fmla="*/ 1837944 h 1890401"/>
                <a:gd name="connsiteX131" fmla="*/ 1172034 w 1996685"/>
                <a:gd name="connsiteY131" fmla="*/ 1829802 h 1890401"/>
                <a:gd name="connsiteX132" fmla="*/ 1171972 w 1996685"/>
                <a:gd name="connsiteY132" fmla="*/ 436407 h 1890401"/>
                <a:gd name="connsiteX133" fmla="*/ 1170657 w 1996685"/>
                <a:gd name="connsiteY133" fmla="*/ 428390 h 1890401"/>
                <a:gd name="connsiteX134" fmla="*/ 1169780 w 1996685"/>
                <a:gd name="connsiteY134" fmla="*/ 426574 h 1890401"/>
                <a:gd name="connsiteX135" fmla="*/ 1167275 w 1996685"/>
                <a:gd name="connsiteY135" fmla="*/ 424820 h 1890401"/>
                <a:gd name="connsiteX136" fmla="*/ 919009 w 1996685"/>
                <a:gd name="connsiteY136" fmla="*/ 424820 h 1890401"/>
                <a:gd name="connsiteX137" fmla="*/ 916253 w 1996685"/>
                <a:gd name="connsiteY137" fmla="*/ 429518 h 1890401"/>
                <a:gd name="connsiteX138" fmla="*/ 915251 w 1996685"/>
                <a:gd name="connsiteY138" fmla="*/ 437597 h 1890401"/>
                <a:gd name="connsiteX139" fmla="*/ 915251 w 1996685"/>
                <a:gd name="connsiteY139" fmla="*/ 1828925 h 1890401"/>
                <a:gd name="connsiteX140" fmla="*/ 916629 w 1996685"/>
                <a:gd name="connsiteY140" fmla="*/ 1839009 h 1890401"/>
                <a:gd name="connsiteX141" fmla="*/ 917568 w 1996685"/>
                <a:gd name="connsiteY141" fmla="*/ 1840700 h 1890401"/>
                <a:gd name="connsiteX142" fmla="*/ 919698 w 1996685"/>
                <a:gd name="connsiteY142" fmla="*/ 1842453 h 1890401"/>
                <a:gd name="connsiteX143" fmla="*/ 1168464 w 1996685"/>
                <a:gd name="connsiteY143" fmla="*/ 1842516 h 1890401"/>
                <a:gd name="connsiteX144" fmla="*/ 1415039 w 1996685"/>
                <a:gd name="connsiteY144" fmla="*/ 688869 h 1890401"/>
                <a:gd name="connsiteX145" fmla="*/ 1415666 w 1996685"/>
                <a:gd name="connsiteY145" fmla="*/ 1842328 h 1890401"/>
                <a:gd name="connsiteX146" fmla="*/ 1666499 w 1996685"/>
                <a:gd name="connsiteY146" fmla="*/ 1842328 h 1890401"/>
                <a:gd name="connsiteX147" fmla="*/ 1665435 w 1996685"/>
                <a:gd name="connsiteY147" fmla="*/ 688869 h 1890401"/>
                <a:gd name="connsiteX148" fmla="*/ 1415039 w 1996685"/>
                <a:gd name="connsiteY148" fmla="*/ 688869 h 1890401"/>
                <a:gd name="connsiteX149" fmla="*/ 420285 w 1996685"/>
                <a:gd name="connsiteY149" fmla="*/ 1018366 h 1890401"/>
                <a:gd name="connsiteX150" fmla="*/ 418469 w 1996685"/>
                <a:gd name="connsiteY150" fmla="*/ 1028512 h 1890401"/>
                <a:gd name="connsiteX151" fmla="*/ 418343 w 1996685"/>
                <a:gd name="connsiteY151" fmla="*/ 1829364 h 1890401"/>
                <a:gd name="connsiteX152" fmla="*/ 419784 w 1996685"/>
                <a:gd name="connsiteY152" fmla="*/ 1839447 h 1890401"/>
                <a:gd name="connsiteX153" fmla="*/ 420911 w 1996685"/>
                <a:gd name="connsiteY153" fmla="*/ 1841013 h 1890401"/>
                <a:gd name="connsiteX154" fmla="*/ 422540 w 1996685"/>
                <a:gd name="connsiteY154" fmla="*/ 1842391 h 1890401"/>
                <a:gd name="connsiteX155" fmla="*/ 671870 w 1996685"/>
                <a:gd name="connsiteY155" fmla="*/ 1842391 h 1890401"/>
                <a:gd name="connsiteX156" fmla="*/ 671181 w 1996685"/>
                <a:gd name="connsiteY156" fmla="*/ 1018366 h 1890401"/>
                <a:gd name="connsiteX157" fmla="*/ 420285 w 1996685"/>
                <a:gd name="connsiteY157" fmla="*/ 1018366 h 18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96685" h="1890401">
                  <a:moveTo>
                    <a:pt x="1218506" y="1842516"/>
                  </a:moveTo>
                  <a:cubicBezTo>
                    <a:pt x="1268485" y="1842516"/>
                    <a:pt x="1315395" y="1842516"/>
                    <a:pt x="1364246" y="1842516"/>
                  </a:cubicBezTo>
                  <a:cubicBezTo>
                    <a:pt x="1364685" y="1832182"/>
                    <a:pt x="1365499" y="1822788"/>
                    <a:pt x="1365499" y="1813456"/>
                  </a:cubicBezTo>
                  <a:cubicBezTo>
                    <a:pt x="1365562" y="1438740"/>
                    <a:pt x="1365562" y="1064023"/>
                    <a:pt x="1365562" y="689245"/>
                  </a:cubicBezTo>
                  <a:cubicBezTo>
                    <a:pt x="1365562" y="680351"/>
                    <a:pt x="1365248" y="671332"/>
                    <a:pt x="1366438" y="662564"/>
                  </a:cubicBezTo>
                  <a:cubicBezTo>
                    <a:pt x="1368129" y="649537"/>
                    <a:pt x="1374768" y="643274"/>
                    <a:pt x="1387795" y="641333"/>
                  </a:cubicBezTo>
                  <a:cubicBezTo>
                    <a:pt x="1393870" y="640393"/>
                    <a:pt x="1400071" y="640581"/>
                    <a:pt x="1406271" y="640581"/>
                  </a:cubicBezTo>
                  <a:cubicBezTo>
                    <a:pt x="1496020" y="640518"/>
                    <a:pt x="1585769" y="640581"/>
                    <a:pt x="1675518" y="640581"/>
                  </a:cubicBezTo>
                  <a:cubicBezTo>
                    <a:pt x="1679652" y="640581"/>
                    <a:pt x="1683723" y="640456"/>
                    <a:pt x="1687856" y="640706"/>
                  </a:cubicBezTo>
                  <a:cubicBezTo>
                    <a:pt x="1707835" y="642022"/>
                    <a:pt x="1714725" y="648974"/>
                    <a:pt x="1715539" y="668702"/>
                  </a:cubicBezTo>
                  <a:cubicBezTo>
                    <a:pt x="1715852" y="675529"/>
                    <a:pt x="1715601" y="682418"/>
                    <a:pt x="1715601" y="689245"/>
                  </a:cubicBezTo>
                  <a:cubicBezTo>
                    <a:pt x="1715601" y="1064650"/>
                    <a:pt x="1715601" y="1440055"/>
                    <a:pt x="1715601" y="1815460"/>
                  </a:cubicBezTo>
                  <a:cubicBezTo>
                    <a:pt x="1715601" y="1824165"/>
                    <a:pt x="1715601" y="1832871"/>
                    <a:pt x="1715601" y="1843581"/>
                  </a:cubicBezTo>
                  <a:cubicBezTo>
                    <a:pt x="1810674" y="1843581"/>
                    <a:pt x="1902866" y="1843581"/>
                    <a:pt x="1996685" y="1843581"/>
                  </a:cubicBezTo>
                  <a:cubicBezTo>
                    <a:pt x="1996685" y="1859489"/>
                    <a:pt x="1996685" y="1873330"/>
                    <a:pt x="1996685" y="1890178"/>
                  </a:cubicBezTo>
                  <a:cubicBezTo>
                    <a:pt x="1986665" y="1890178"/>
                    <a:pt x="1977333" y="1890178"/>
                    <a:pt x="1967938" y="1890178"/>
                  </a:cubicBezTo>
                  <a:cubicBezTo>
                    <a:pt x="1431511" y="1890178"/>
                    <a:pt x="895147" y="1890178"/>
                    <a:pt x="358719" y="1890178"/>
                  </a:cubicBezTo>
                  <a:cubicBezTo>
                    <a:pt x="299784" y="1890178"/>
                    <a:pt x="240850" y="1890929"/>
                    <a:pt x="181977" y="1889676"/>
                  </a:cubicBezTo>
                  <a:cubicBezTo>
                    <a:pt x="163877" y="1889301"/>
                    <a:pt x="144524" y="1886482"/>
                    <a:pt x="128178" y="1879280"/>
                  </a:cubicBezTo>
                  <a:cubicBezTo>
                    <a:pt x="84650" y="1859990"/>
                    <a:pt x="63168" y="1824040"/>
                    <a:pt x="61790" y="1776817"/>
                  </a:cubicBezTo>
                  <a:cubicBezTo>
                    <a:pt x="60850" y="1743247"/>
                    <a:pt x="61539" y="1709678"/>
                    <a:pt x="61539" y="1676108"/>
                  </a:cubicBezTo>
                  <a:cubicBezTo>
                    <a:pt x="61539" y="1668717"/>
                    <a:pt x="61539" y="1661265"/>
                    <a:pt x="61539" y="1651745"/>
                  </a:cubicBezTo>
                  <a:cubicBezTo>
                    <a:pt x="51894" y="1651369"/>
                    <a:pt x="43940" y="1651056"/>
                    <a:pt x="35986" y="1650680"/>
                  </a:cubicBezTo>
                  <a:cubicBezTo>
                    <a:pt x="30538" y="1650429"/>
                    <a:pt x="24901" y="1650743"/>
                    <a:pt x="19640" y="1649615"/>
                  </a:cubicBezTo>
                  <a:cubicBezTo>
                    <a:pt x="7740" y="1647110"/>
                    <a:pt x="-214" y="1637402"/>
                    <a:pt x="37" y="1626505"/>
                  </a:cubicBezTo>
                  <a:cubicBezTo>
                    <a:pt x="287" y="1614856"/>
                    <a:pt x="9494" y="1605273"/>
                    <a:pt x="22646" y="1604459"/>
                  </a:cubicBezTo>
                  <a:cubicBezTo>
                    <a:pt x="34734" y="1603707"/>
                    <a:pt x="46947" y="1604271"/>
                    <a:pt x="60287" y="1604271"/>
                  </a:cubicBezTo>
                  <a:cubicBezTo>
                    <a:pt x="60287" y="1523040"/>
                    <a:pt x="60287" y="1444564"/>
                    <a:pt x="60287" y="1363771"/>
                  </a:cubicBezTo>
                  <a:cubicBezTo>
                    <a:pt x="52896" y="1363270"/>
                    <a:pt x="45694" y="1362769"/>
                    <a:pt x="38492" y="1362393"/>
                  </a:cubicBezTo>
                  <a:cubicBezTo>
                    <a:pt x="33732" y="1362143"/>
                    <a:pt x="28846" y="1362519"/>
                    <a:pt x="24149" y="1361955"/>
                  </a:cubicBezTo>
                  <a:cubicBezTo>
                    <a:pt x="9306" y="1360201"/>
                    <a:pt x="-26" y="1351057"/>
                    <a:pt x="37" y="1338782"/>
                  </a:cubicBezTo>
                  <a:cubicBezTo>
                    <a:pt x="99" y="1326381"/>
                    <a:pt x="9494" y="1316987"/>
                    <a:pt x="24212" y="1315984"/>
                  </a:cubicBezTo>
                  <a:cubicBezTo>
                    <a:pt x="35673" y="1315170"/>
                    <a:pt x="47197" y="1315797"/>
                    <a:pt x="60099" y="1315797"/>
                  </a:cubicBezTo>
                  <a:cubicBezTo>
                    <a:pt x="60099" y="1238699"/>
                    <a:pt x="60099" y="1164420"/>
                    <a:pt x="60099" y="1087322"/>
                  </a:cubicBezTo>
                  <a:cubicBezTo>
                    <a:pt x="47197" y="1087322"/>
                    <a:pt x="35047" y="1087760"/>
                    <a:pt x="22959" y="1087197"/>
                  </a:cubicBezTo>
                  <a:cubicBezTo>
                    <a:pt x="12437" y="1086758"/>
                    <a:pt x="4922" y="1081309"/>
                    <a:pt x="1352" y="1071101"/>
                  </a:cubicBezTo>
                  <a:cubicBezTo>
                    <a:pt x="-1717" y="1062395"/>
                    <a:pt x="538" y="1054065"/>
                    <a:pt x="7114" y="1048679"/>
                  </a:cubicBezTo>
                  <a:cubicBezTo>
                    <a:pt x="11936" y="1044671"/>
                    <a:pt x="19139" y="1042416"/>
                    <a:pt x="25527" y="1041727"/>
                  </a:cubicBezTo>
                  <a:cubicBezTo>
                    <a:pt x="36299" y="1040600"/>
                    <a:pt x="47197" y="1041414"/>
                    <a:pt x="57531" y="1041414"/>
                  </a:cubicBezTo>
                  <a:cubicBezTo>
                    <a:pt x="62542" y="1024504"/>
                    <a:pt x="63168" y="848325"/>
                    <a:pt x="58345" y="825528"/>
                  </a:cubicBezTo>
                  <a:cubicBezTo>
                    <a:pt x="48137" y="825528"/>
                    <a:pt x="37302" y="825778"/>
                    <a:pt x="26529" y="825465"/>
                  </a:cubicBezTo>
                  <a:cubicBezTo>
                    <a:pt x="10433" y="824964"/>
                    <a:pt x="350" y="816321"/>
                    <a:pt x="37" y="803044"/>
                  </a:cubicBezTo>
                  <a:cubicBezTo>
                    <a:pt x="-277" y="789954"/>
                    <a:pt x="9744" y="780372"/>
                    <a:pt x="25778" y="779495"/>
                  </a:cubicBezTo>
                  <a:cubicBezTo>
                    <a:pt x="36613" y="778868"/>
                    <a:pt x="47510" y="779369"/>
                    <a:pt x="57907" y="779369"/>
                  </a:cubicBezTo>
                  <a:cubicBezTo>
                    <a:pt x="62416" y="762522"/>
                    <a:pt x="63168" y="581897"/>
                    <a:pt x="58972" y="557283"/>
                  </a:cubicBezTo>
                  <a:cubicBezTo>
                    <a:pt x="46070" y="556469"/>
                    <a:pt x="32542" y="556344"/>
                    <a:pt x="19201" y="554653"/>
                  </a:cubicBezTo>
                  <a:cubicBezTo>
                    <a:pt x="8304" y="553275"/>
                    <a:pt x="663" y="543818"/>
                    <a:pt x="99" y="533609"/>
                  </a:cubicBezTo>
                  <a:cubicBezTo>
                    <a:pt x="-464" y="523651"/>
                    <a:pt x="6613" y="513692"/>
                    <a:pt x="17197" y="510811"/>
                  </a:cubicBezTo>
                  <a:cubicBezTo>
                    <a:pt x="22396" y="509434"/>
                    <a:pt x="27970" y="509183"/>
                    <a:pt x="33418" y="508995"/>
                  </a:cubicBezTo>
                  <a:cubicBezTo>
                    <a:pt x="41560" y="508682"/>
                    <a:pt x="49765" y="508933"/>
                    <a:pt x="57406" y="508933"/>
                  </a:cubicBezTo>
                  <a:cubicBezTo>
                    <a:pt x="62291" y="493212"/>
                    <a:pt x="63606" y="316157"/>
                    <a:pt x="59222" y="287034"/>
                  </a:cubicBezTo>
                  <a:cubicBezTo>
                    <a:pt x="52395" y="286721"/>
                    <a:pt x="45068" y="286345"/>
                    <a:pt x="37803" y="286032"/>
                  </a:cubicBezTo>
                  <a:cubicBezTo>
                    <a:pt x="31665" y="285781"/>
                    <a:pt x="25339" y="286282"/>
                    <a:pt x="19389" y="285155"/>
                  </a:cubicBezTo>
                  <a:cubicBezTo>
                    <a:pt x="7991" y="283026"/>
                    <a:pt x="-277" y="272441"/>
                    <a:pt x="162" y="261857"/>
                  </a:cubicBezTo>
                  <a:cubicBezTo>
                    <a:pt x="663" y="250646"/>
                    <a:pt x="8930" y="241314"/>
                    <a:pt x="21080" y="240374"/>
                  </a:cubicBezTo>
                  <a:cubicBezTo>
                    <a:pt x="33231" y="239435"/>
                    <a:pt x="45569" y="240187"/>
                    <a:pt x="59974" y="240187"/>
                  </a:cubicBezTo>
                  <a:cubicBezTo>
                    <a:pt x="62980" y="219205"/>
                    <a:pt x="61164" y="199540"/>
                    <a:pt x="61477" y="180062"/>
                  </a:cubicBezTo>
                  <a:cubicBezTo>
                    <a:pt x="61790" y="160208"/>
                    <a:pt x="61539" y="140354"/>
                    <a:pt x="61539" y="120438"/>
                  </a:cubicBezTo>
                  <a:cubicBezTo>
                    <a:pt x="61539" y="100584"/>
                    <a:pt x="61539" y="80730"/>
                    <a:pt x="61539" y="60814"/>
                  </a:cubicBezTo>
                  <a:cubicBezTo>
                    <a:pt x="61539" y="41085"/>
                    <a:pt x="61539" y="21357"/>
                    <a:pt x="61539" y="0"/>
                  </a:cubicBezTo>
                  <a:cubicBezTo>
                    <a:pt x="77573" y="0"/>
                    <a:pt x="91414" y="0"/>
                    <a:pt x="107573" y="0"/>
                  </a:cubicBezTo>
                  <a:cubicBezTo>
                    <a:pt x="107573" y="79352"/>
                    <a:pt x="107573" y="157828"/>
                    <a:pt x="107573" y="237556"/>
                  </a:cubicBezTo>
                  <a:cubicBezTo>
                    <a:pt x="114838" y="238496"/>
                    <a:pt x="120036" y="239435"/>
                    <a:pt x="125234" y="239686"/>
                  </a:cubicBezTo>
                  <a:cubicBezTo>
                    <a:pt x="132061" y="240061"/>
                    <a:pt x="138950" y="239560"/>
                    <a:pt x="145777" y="239936"/>
                  </a:cubicBezTo>
                  <a:cubicBezTo>
                    <a:pt x="161936" y="240813"/>
                    <a:pt x="171768" y="249894"/>
                    <a:pt x="171393" y="263234"/>
                  </a:cubicBezTo>
                  <a:cubicBezTo>
                    <a:pt x="170954" y="276512"/>
                    <a:pt x="160996" y="285155"/>
                    <a:pt x="144838" y="285907"/>
                  </a:cubicBezTo>
                  <a:cubicBezTo>
                    <a:pt x="138011" y="286220"/>
                    <a:pt x="131122" y="285844"/>
                    <a:pt x="124295" y="286094"/>
                  </a:cubicBezTo>
                  <a:cubicBezTo>
                    <a:pt x="119660" y="286282"/>
                    <a:pt x="115026" y="287034"/>
                    <a:pt x="109264" y="287660"/>
                  </a:cubicBezTo>
                  <a:cubicBezTo>
                    <a:pt x="109264" y="360750"/>
                    <a:pt x="109264" y="433025"/>
                    <a:pt x="109264" y="507492"/>
                  </a:cubicBezTo>
                  <a:cubicBezTo>
                    <a:pt x="116967" y="507993"/>
                    <a:pt x="124170" y="508494"/>
                    <a:pt x="131435" y="508933"/>
                  </a:cubicBezTo>
                  <a:cubicBezTo>
                    <a:pt x="138261" y="509308"/>
                    <a:pt x="145213" y="508933"/>
                    <a:pt x="151852" y="510185"/>
                  </a:cubicBezTo>
                  <a:cubicBezTo>
                    <a:pt x="164002" y="512502"/>
                    <a:pt x="171706" y="522147"/>
                    <a:pt x="171330" y="533108"/>
                  </a:cubicBezTo>
                  <a:cubicBezTo>
                    <a:pt x="170954" y="544319"/>
                    <a:pt x="163000" y="553400"/>
                    <a:pt x="150725" y="554966"/>
                  </a:cubicBezTo>
                  <a:cubicBezTo>
                    <a:pt x="141957" y="556093"/>
                    <a:pt x="132938" y="555529"/>
                    <a:pt x="124044" y="556030"/>
                  </a:cubicBezTo>
                  <a:cubicBezTo>
                    <a:pt x="119410" y="556344"/>
                    <a:pt x="114838" y="557408"/>
                    <a:pt x="109201" y="558285"/>
                  </a:cubicBezTo>
                  <a:cubicBezTo>
                    <a:pt x="109201" y="631437"/>
                    <a:pt x="109201" y="703712"/>
                    <a:pt x="109201" y="778305"/>
                  </a:cubicBezTo>
                  <a:cubicBezTo>
                    <a:pt x="118157" y="778618"/>
                    <a:pt x="126800" y="778868"/>
                    <a:pt x="135380" y="779369"/>
                  </a:cubicBezTo>
                  <a:cubicBezTo>
                    <a:pt x="142144" y="779745"/>
                    <a:pt x="149222" y="779557"/>
                    <a:pt x="155673" y="781374"/>
                  </a:cubicBezTo>
                  <a:cubicBezTo>
                    <a:pt x="166257" y="784380"/>
                    <a:pt x="172457" y="794839"/>
                    <a:pt x="171267" y="805110"/>
                  </a:cubicBezTo>
                  <a:cubicBezTo>
                    <a:pt x="170015" y="815632"/>
                    <a:pt x="162061" y="823962"/>
                    <a:pt x="151163" y="825215"/>
                  </a:cubicBezTo>
                  <a:cubicBezTo>
                    <a:pt x="145088" y="825904"/>
                    <a:pt x="138825" y="825465"/>
                    <a:pt x="132687" y="825591"/>
                  </a:cubicBezTo>
                  <a:cubicBezTo>
                    <a:pt x="126550" y="825716"/>
                    <a:pt x="120349" y="825904"/>
                    <a:pt x="114211" y="826217"/>
                  </a:cubicBezTo>
                  <a:cubicBezTo>
                    <a:pt x="113021" y="826279"/>
                    <a:pt x="111831" y="827344"/>
                    <a:pt x="109326" y="828597"/>
                  </a:cubicBezTo>
                  <a:cubicBezTo>
                    <a:pt x="109326" y="898054"/>
                    <a:pt x="109326" y="968199"/>
                    <a:pt x="109326" y="1041414"/>
                  </a:cubicBezTo>
                  <a:cubicBezTo>
                    <a:pt x="121664" y="1041414"/>
                    <a:pt x="133063" y="1041852"/>
                    <a:pt x="144462" y="1041289"/>
                  </a:cubicBezTo>
                  <a:cubicBezTo>
                    <a:pt x="162938" y="1040412"/>
                    <a:pt x="170704" y="1053564"/>
                    <a:pt x="171205" y="1063648"/>
                  </a:cubicBezTo>
                  <a:cubicBezTo>
                    <a:pt x="171894" y="1077489"/>
                    <a:pt x="161184" y="1086758"/>
                    <a:pt x="143898" y="1087510"/>
                  </a:cubicBezTo>
                  <a:cubicBezTo>
                    <a:pt x="138449" y="1087760"/>
                    <a:pt x="132938" y="1087447"/>
                    <a:pt x="127489" y="1087635"/>
                  </a:cubicBezTo>
                  <a:cubicBezTo>
                    <a:pt x="122040" y="1087823"/>
                    <a:pt x="116654" y="1088199"/>
                    <a:pt x="111456" y="1088512"/>
                  </a:cubicBezTo>
                  <a:cubicBezTo>
                    <a:pt x="107197" y="1103919"/>
                    <a:pt x="106320" y="1289179"/>
                    <a:pt x="110516" y="1313667"/>
                  </a:cubicBezTo>
                  <a:cubicBezTo>
                    <a:pt x="115902" y="1314231"/>
                    <a:pt x="121790" y="1315045"/>
                    <a:pt x="127739" y="1315358"/>
                  </a:cubicBezTo>
                  <a:cubicBezTo>
                    <a:pt x="134566" y="1315734"/>
                    <a:pt x="141455" y="1315296"/>
                    <a:pt x="148282" y="1315984"/>
                  </a:cubicBezTo>
                  <a:cubicBezTo>
                    <a:pt x="162061" y="1317425"/>
                    <a:pt x="170704" y="1325817"/>
                    <a:pt x="171455" y="1337717"/>
                  </a:cubicBezTo>
                  <a:cubicBezTo>
                    <a:pt x="172207" y="1350118"/>
                    <a:pt x="163126" y="1359888"/>
                    <a:pt x="148470" y="1361830"/>
                  </a:cubicBezTo>
                  <a:cubicBezTo>
                    <a:pt x="142395" y="1362644"/>
                    <a:pt x="136132" y="1362206"/>
                    <a:pt x="129994" y="1362456"/>
                  </a:cubicBezTo>
                  <a:cubicBezTo>
                    <a:pt x="124545" y="1362707"/>
                    <a:pt x="119097" y="1363020"/>
                    <a:pt x="113648" y="1363521"/>
                  </a:cubicBezTo>
                  <a:cubicBezTo>
                    <a:pt x="112458" y="1363646"/>
                    <a:pt x="111393" y="1364836"/>
                    <a:pt x="109138" y="1366214"/>
                  </a:cubicBezTo>
                  <a:cubicBezTo>
                    <a:pt x="109138" y="1443938"/>
                    <a:pt x="109138" y="1522413"/>
                    <a:pt x="109138" y="1603081"/>
                  </a:cubicBezTo>
                  <a:cubicBezTo>
                    <a:pt x="121476" y="1603457"/>
                    <a:pt x="132875" y="1603707"/>
                    <a:pt x="144274" y="1604208"/>
                  </a:cubicBezTo>
                  <a:cubicBezTo>
                    <a:pt x="160871" y="1604897"/>
                    <a:pt x="170766" y="1612914"/>
                    <a:pt x="171393" y="1626066"/>
                  </a:cubicBezTo>
                  <a:cubicBezTo>
                    <a:pt x="172019" y="1639657"/>
                    <a:pt x="161309" y="1649678"/>
                    <a:pt x="144274" y="1650555"/>
                  </a:cubicBezTo>
                  <a:cubicBezTo>
                    <a:pt x="133376" y="1651118"/>
                    <a:pt x="122479" y="1650680"/>
                    <a:pt x="110516" y="1650680"/>
                  </a:cubicBezTo>
                  <a:cubicBezTo>
                    <a:pt x="109577" y="1656630"/>
                    <a:pt x="108199" y="1661076"/>
                    <a:pt x="108199" y="1665586"/>
                  </a:cubicBezTo>
                  <a:cubicBezTo>
                    <a:pt x="108011" y="1701222"/>
                    <a:pt x="107698" y="1736859"/>
                    <a:pt x="108199" y="1772433"/>
                  </a:cubicBezTo>
                  <a:cubicBezTo>
                    <a:pt x="108825" y="1816399"/>
                    <a:pt x="135130" y="1843080"/>
                    <a:pt x="178846" y="1843456"/>
                  </a:cubicBezTo>
                  <a:cubicBezTo>
                    <a:pt x="241852" y="1843957"/>
                    <a:pt x="304795" y="1843581"/>
                    <a:pt x="370181" y="1843581"/>
                  </a:cubicBezTo>
                  <a:cubicBezTo>
                    <a:pt x="370807" y="1833435"/>
                    <a:pt x="371934" y="1824228"/>
                    <a:pt x="371934" y="1815021"/>
                  </a:cubicBezTo>
                  <a:cubicBezTo>
                    <a:pt x="371997" y="1549219"/>
                    <a:pt x="371997" y="1283417"/>
                    <a:pt x="371997" y="1017614"/>
                  </a:cubicBezTo>
                  <a:cubicBezTo>
                    <a:pt x="371997" y="1010788"/>
                    <a:pt x="371747" y="1003898"/>
                    <a:pt x="372122" y="997072"/>
                  </a:cubicBezTo>
                  <a:cubicBezTo>
                    <a:pt x="373187" y="978220"/>
                    <a:pt x="379701" y="971769"/>
                    <a:pt x="398803" y="970454"/>
                  </a:cubicBezTo>
                  <a:cubicBezTo>
                    <a:pt x="404940" y="970016"/>
                    <a:pt x="411141" y="970204"/>
                    <a:pt x="417279" y="970204"/>
                  </a:cubicBezTo>
                  <a:cubicBezTo>
                    <a:pt x="503583" y="970204"/>
                    <a:pt x="589887" y="970204"/>
                    <a:pt x="676254" y="970204"/>
                  </a:cubicBezTo>
                  <a:cubicBezTo>
                    <a:pt x="681766" y="970204"/>
                    <a:pt x="687215" y="970078"/>
                    <a:pt x="692663" y="970391"/>
                  </a:cubicBezTo>
                  <a:cubicBezTo>
                    <a:pt x="714208" y="971456"/>
                    <a:pt x="720596" y="977782"/>
                    <a:pt x="721724" y="999139"/>
                  </a:cubicBezTo>
                  <a:cubicBezTo>
                    <a:pt x="722100" y="1006654"/>
                    <a:pt x="721912" y="1014232"/>
                    <a:pt x="721912" y="1021748"/>
                  </a:cubicBezTo>
                  <a:cubicBezTo>
                    <a:pt x="721912" y="1285484"/>
                    <a:pt x="721912" y="1549219"/>
                    <a:pt x="721912" y="1813017"/>
                  </a:cubicBezTo>
                  <a:cubicBezTo>
                    <a:pt x="721912" y="1822349"/>
                    <a:pt x="721912" y="1831744"/>
                    <a:pt x="721912" y="1842328"/>
                  </a:cubicBezTo>
                  <a:cubicBezTo>
                    <a:pt x="771765" y="1842328"/>
                    <a:pt x="818613" y="1842328"/>
                    <a:pt x="867401" y="1842328"/>
                  </a:cubicBezTo>
                  <a:cubicBezTo>
                    <a:pt x="867840" y="1831305"/>
                    <a:pt x="868654" y="1821222"/>
                    <a:pt x="868654" y="1811201"/>
                  </a:cubicBezTo>
                  <a:cubicBezTo>
                    <a:pt x="868717" y="1350181"/>
                    <a:pt x="868717" y="889160"/>
                    <a:pt x="868717" y="428077"/>
                  </a:cubicBezTo>
                  <a:cubicBezTo>
                    <a:pt x="868717" y="419872"/>
                    <a:pt x="868403" y="411605"/>
                    <a:pt x="869092" y="403401"/>
                  </a:cubicBezTo>
                  <a:cubicBezTo>
                    <a:pt x="870470" y="385990"/>
                    <a:pt x="877422" y="379226"/>
                    <a:pt x="895021" y="377660"/>
                  </a:cubicBezTo>
                  <a:cubicBezTo>
                    <a:pt x="899781" y="377221"/>
                    <a:pt x="904604" y="377409"/>
                    <a:pt x="909426" y="377409"/>
                  </a:cubicBezTo>
                  <a:cubicBezTo>
                    <a:pt x="999175" y="377409"/>
                    <a:pt x="1088924" y="377409"/>
                    <a:pt x="1178673" y="377409"/>
                  </a:cubicBezTo>
                  <a:cubicBezTo>
                    <a:pt x="1183496" y="377409"/>
                    <a:pt x="1188318" y="377221"/>
                    <a:pt x="1193078" y="377660"/>
                  </a:cubicBezTo>
                  <a:cubicBezTo>
                    <a:pt x="1210552" y="379288"/>
                    <a:pt x="1217441" y="386240"/>
                    <a:pt x="1218569" y="403651"/>
                  </a:cubicBezTo>
                  <a:cubicBezTo>
                    <a:pt x="1219070" y="411167"/>
                    <a:pt x="1218756" y="418745"/>
                    <a:pt x="1218756" y="426261"/>
                  </a:cubicBezTo>
                  <a:cubicBezTo>
                    <a:pt x="1218756" y="888659"/>
                    <a:pt x="1218756" y="1351120"/>
                    <a:pt x="1218756" y="1813518"/>
                  </a:cubicBezTo>
                  <a:cubicBezTo>
                    <a:pt x="1218506" y="1822975"/>
                    <a:pt x="1218506" y="1832370"/>
                    <a:pt x="1218506" y="1842516"/>
                  </a:cubicBezTo>
                  <a:close/>
                  <a:moveTo>
                    <a:pt x="1168464" y="1842516"/>
                  </a:moveTo>
                  <a:cubicBezTo>
                    <a:pt x="1169842" y="1840199"/>
                    <a:pt x="1170844" y="1839134"/>
                    <a:pt x="1171095" y="1837944"/>
                  </a:cubicBezTo>
                  <a:cubicBezTo>
                    <a:pt x="1171659" y="1835251"/>
                    <a:pt x="1172034" y="1832558"/>
                    <a:pt x="1172034" y="1829802"/>
                  </a:cubicBezTo>
                  <a:cubicBezTo>
                    <a:pt x="1172034" y="1365337"/>
                    <a:pt x="1172034" y="900872"/>
                    <a:pt x="1171972" y="436407"/>
                  </a:cubicBezTo>
                  <a:cubicBezTo>
                    <a:pt x="1171972" y="433714"/>
                    <a:pt x="1171158" y="431021"/>
                    <a:pt x="1170657" y="428390"/>
                  </a:cubicBezTo>
                  <a:cubicBezTo>
                    <a:pt x="1170531" y="427764"/>
                    <a:pt x="1170218" y="427075"/>
                    <a:pt x="1169780" y="426574"/>
                  </a:cubicBezTo>
                  <a:cubicBezTo>
                    <a:pt x="1169341" y="426073"/>
                    <a:pt x="1168652" y="425760"/>
                    <a:pt x="1167275" y="424820"/>
                  </a:cubicBezTo>
                  <a:cubicBezTo>
                    <a:pt x="1084853" y="424820"/>
                    <a:pt x="1001555" y="424820"/>
                    <a:pt x="919009" y="424820"/>
                  </a:cubicBezTo>
                  <a:cubicBezTo>
                    <a:pt x="917568" y="427200"/>
                    <a:pt x="916566" y="428328"/>
                    <a:pt x="916253" y="429518"/>
                  </a:cubicBezTo>
                  <a:cubicBezTo>
                    <a:pt x="915689" y="432148"/>
                    <a:pt x="915251" y="434904"/>
                    <a:pt x="915251" y="437597"/>
                  </a:cubicBezTo>
                  <a:cubicBezTo>
                    <a:pt x="915188" y="901373"/>
                    <a:pt x="915188" y="1365149"/>
                    <a:pt x="915251" y="1828925"/>
                  </a:cubicBezTo>
                  <a:cubicBezTo>
                    <a:pt x="915251" y="1832307"/>
                    <a:pt x="916128" y="1835689"/>
                    <a:pt x="916629" y="1839009"/>
                  </a:cubicBezTo>
                  <a:cubicBezTo>
                    <a:pt x="916754" y="1839635"/>
                    <a:pt x="917192" y="1840261"/>
                    <a:pt x="917568" y="1840700"/>
                  </a:cubicBezTo>
                  <a:cubicBezTo>
                    <a:pt x="918007" y="1841201"/>
                    <a:pt x="918633" y="1841577"/>
                    <a:pt x="919698" y="1842453"/>
                  </a:cubicBezTo>
                  <a:cubicBezTo>
                    <a:pt x="1002620" y="1842516"/>
                    <a:pt x="1085918" y="1842516"/>
                    <a:pt x="1168464" y="1842516"/>
                  </a:cubicBezTo>
                  <a:close/>
                  <a:moveTo>
                    <a:pt x="1415039" y="688869"/>
                  </a:moveTo>
                  <a:cubicBezTo>
                    <a:pt x="1410718" y="713608"/>
                    <a:pt x="1411469" y="1825293"/>
                    <a:pt x="1415666" y="1842328"/>
                  </a:cubicBezTo>
                  <a:cubicBezTo>
                    <a:pt x="1499152" y="1842328"/>
                    <a:pt x="1582951" y="1842328"/>
                    <a:pt x="1666499" y="1842328"/>
                  </a:cubicBezTo>
                  <a:cubicBezTo>
                    <a:pt x="1671134" y="1818717"/>
                    <a:pt x="1670195" y="704902"/>
                    <a:pt x="1665435" y="688869"/>
                  </a:cubicBezTo>
                  <a:cubicBezTo>
                    <a:pt x="1582512" y="688869"/>
                    <a:pt x="1499214" y="688869"/>
                    <a:pt x="1415039" y="688869"/>
                  </a:cubicBezTo>
                  <a:close/>
                  <a:moveTo>
                    <a:pt x="420285" y="1018366"/>
                  </a:moveTo>
                  <a:cubicBezTo>
                    <a:pt x="419408" y="1023251"/>
                    <a:pt x="418469" y="1025882"/>
                    <a:pt x="418469" y="1028512"/>
                  </a:cubicBezTo>
                  <a:cubicBezTo>
                    <a:pt x="418343" y="1295442"/>
                    <a:pt x="418343" y="1562434"/>
                    <a:pt x="418343" y="1829364"/>
                  </a:cubicBezTo>
                  <a:cubicBezTo>
                    <a:pt x="418343" y="1832746"/>
                    <a:pt x="419220" y="1836128"/>
                    <a:pt x="419784" y="1839447"/>
                  </a:cubicBezTo>
                  <a:cubicBezTo>
                    <a:pt x="419909" y="1840011"/>
                    <a:pt x="420473" y="1840574"/>
                    <a:pt x="420911" y="1841013"/>
                  </a:cubicBezTo>
                  <a:cubicBezTo>
                    <a:pt x="421350" y="1841514"/>
                    <a:pt x="421913" y="1841890"/>
                    <a:pt x="422540" y="1842391"/>
                  </a:cubicBezTo>
                  <a:cubicBezTo>
                    <a:pt x="505712" y="1842391"/>
                    <a:pt x="588948" y="1842391"/>
                    <a:pt x="671870" y="1842391"/>
                  </a:cubicBezTo>
                  <a:cubicBezTo>
                    <a:pt x="676818" y="1821284"/>
                    <a:pt x="676254" y="1035402"/>
                    <a:pt x="671181" y="1018366"/>
                  </a:cubicBezTo>
                  <a:cubicBezTo>
                    <a:pt x="588322" y="1018366"/>
                    <a:pt x="505086" y="1018366"/>
                    <a:pt x="420285" y="1018366"/>
                  </a:cubicBezTo>
                  <a:close/>
                </a:path>
              </a:pathLst>
            </a:custGeom>
            <a:solidFill>
              <a:schemeClr val="bg1"/>
            </a:solidFill>
            <a:ln w="6258" cap="flat">
              <a:noFill/>
              <a:prstDash val="solid"/>
              <a:miter/>
            </a:ln>
          </p:spPr>
          <p:txBody>
            <a:bodyPr rtlCol="0" anchor="ctr"/>
            <a:lstStyle/>
            <a:p>
              <a:endParaRPr lang="zh-CN" altLang="en-US">
                <a:cs typeface="Times New Roman" panose="02020503050405090304" charset="0"/>
              </a:endParaRPr>
            </a:p>
          </p:txBody>
        </p:sp>
        <p:grpSp>
          <p:nvGrpSpPr>
            <p:cNvPr id="51" name="图形 4"/>
            <p:cNvGrpSpPr/>
            <p:nvPr/>
          </p:nvGrpSpPr>
          <p:grpSpPr>
            <a:xfrm>
              <a:off x="10545536" y="3036268"/>
              <a:ext cx="492821" cy="469788"/>
              <a:chOff x="4963618" y="132112"/>
              <a:chExt cx="1990814" cy="1897769"/>
            </a:xfrm>
            <a:solidFill>
              <a:schemeClr val="bg1"/>
            </a:solidFill>
          </p:grpSpPr>
          <p:sp>
            <p:nvSpPr>
              <p:cNvPr id="57" name="任意多边形: 形状 56"/>
              <p:cNvSpPr/>
              <p:nvPr/>
            </p:nvSpPr>
            <p:spPr>
              <a:xfrm>
                <a:off x="4963618" y="132112"/>
                <a:ext cx="1897002" cy="1897769"/>
              </a:xfrm>
              <a:custGeom>
                <a:avLst/>
                <a:gdLst>
                  <a:gd name="connsiteX0" fmla="*/ 1867283 w 1897002"/>
                  <a:gd name="connsiteY0" fmla="*/ 924583 h 1897769"/>
                  <a:gd name="connsiteX1" fmla="*/ 1842607 w 1897002"/>
                  <a:gd name="connsiteY1" fmla="*/ 924395 h 1897769"/>
                  <a:gd name="connsiteX2" fmla="*/ 1022841 w 1897002"/>
                  <a:gd name="connsiteY2" fmla="*/ 924395 h 1897769"/>
                  <a:gd name="connsiteX3" fmla="*/ 991776 w 1897002"/>
                  <a:gd name="connsiteY3" fmla="*/ 924395 h 1897769"/>
                  <a:gd name="connsiteX4" fmla="*/ 1007183 w 1897002"/>
                  <a:gd name="connsiteY4" fmla="*/ 896650 h 1897769"/>
                  <a:gd name="connsiteX5" fmla="*/ 1422985 w 1897002"/>
                  <a:gd name="connsiteY5" fmla="*/ 176216 h 1897769"/>
                  <a:gd name="connsiteX6" fmla="*/ 1430062 w 1897002"/>
                  <a:gd name="connsiteY6" fmla="*/ 163690 h 1897769"/>
                  <a:gd name="connsiteX7" fmla="*/ 1419728 w 1897002"/>
                  <a:gd name="connsiteY7" fmla="*/ 125422 h 1897769"/>
                  <a:gd name="connsiteX8" fmla="*/ 1410709 w 1897002"/>
                  <a:gd name="connsiteY8" fmla="*/ 120475 h 1897769"/>
                  <a:gd name="connsiteX9" fmla="*/ 1069626 w 1897002"/>
                  <a:gd name="connsiteY9" fmla="*/ 8242 h 1897769"/>
                  <a:gd name="connsiteX10" fmla="*/ 721089 w 1897002"/>
                  <a:gd name="connsiteY10" fmla="*/ 28158 h 1897769"/>
                  <a:gd name="connsiteX11" fmla="*/ 192115 w 1897002"/>
                  <a:gd name="connsiteY11" fmla="*/ 378010 h 1897769"/>
                  <a:gd name="connsiteX12" fmla="*/ 22387 w 1897002"/>
                  <a:gd name="connsiteY12" fmla="*/ 1151304 h 1897769"/>
                  <a:gd name="connsiteX13" fmla="*/ 251739 w 1897002"/>
                  <a:gd name="connsiteY13" fmla="*/ 1592283 h 1897769"/>
                  <a:gd name="connsiteX14" fmla="*/ 804888 w 1897002"/>
                  <a:gd name="connsiteY14" fmla="*/ 1886457 h 1897769"/>
                  <a:gd name="connsiteX15" fmla="*/ 1139709 w 1897002"/>
                  <a:gd name="connsiteY15" fmla="*/ 1877939 h 1897769"/>
                  <a:gd name="connsiteX16" fmla="*/ 1510166 w 1897002"/>
                  <a:gd name="connsiteY16" fmla="*/ 1713284 h 1897769"/>
                  <a:gd name="connsiteX17" fmla="*/ 1815613 w 1897002"/>
                  <a:gd name="connsiteY17" fmla="*/ 1333495 h 1897769"/>
                  <a:gd name="connsiteX18" fmla="*/ 1891709 w 1897002"/>
                  <a:gd name="connsiteY18" fmla="*/ 1051221 h 1897769"/>
                  <a:gd name="connsiteX19" fmla="*/ 1896970 w 1897002"/>
                  <a:gd name="connsiteY19" fmla="*/ 954896 h 1897769"/>
                  <a:gd name="connsiteX20" fmla="*/ 1867283 w 1897002"/>
                  <a:gd name="connsiteY20" fmla="*/ 924583 h 1897769"/>
                  <a:gd name="connsiteX21" fmla="*/ 1279186 w 1897002"/>
                  <a:gd name="connsiteY21" fmla="*/ 1784808 h 1897769"/>
                  <a:gd name="connsiteX22" fmla="*/ 182846 w 1897002"/>
                  <a:gd name="connsiteY22" fmla="*/ 1420614 h 1897769"/>
                  <a:gd name="connsiteX23" fmla="*/ 333596 w 1897002"/>
                  <a:gd name="connsiteY23" fmla="*/ 292833 h 1897769"/>
                  <a:gd name="connsiteX24" fmla="*/ 1375198 w 1897002"/>
                  <a:gd name="connsiteY24" fmla="*/ 159806 h 1897769"/>
                  <a:gd name="connsiteX25" fmla="*/ 1363611 w 1897002"/>
                  <a:gd name="connsiteY25" fmla="*/ 180725 h 1897769"/>
                  <a:gd name="connsiteX26" fmla="*/ 940420 w 1897002"/>
                  <a:gd name="connsiteY26" fmla="*/ 913685 h 1897769"/>
                  <a:gd name="connsiteX27" fmla="*/ 927393 w 1897002"/>
                  <a:gd name="connsiteY27" fmla="*/ 936984 h 1897769"/>
                  <a:gd name="connsiteX28" fmla="*/ 949125 w 1897002"/>
                  <a:gd name="connsiteY28" fmla="*/ 973184 h 1897769"/>
                  <a:gd name="connsiteX29" fmla="*/ 969668 w 1897002"/>
                  <a:gd name="connsiteY29" fmla="*/ 973372 h 1897769"/>
                  <a:gd name="connsiteX30" fmla="*/ 1818369 w 1897002"/>
                  <a:gd name="connsiteY30" fmla="*/ 973372 h 1897769"/>
                  <a:gd name="connsiteX31" fmla="*/ 1844486 w 1897002"/>
                  <a:gd name="connsiteY31" fmla="*/ 973372 h 1897769"/>
                  <a:gd name="connsiteX32" fmla="*/ 1279186 w 1897002"/>
                  <a:gd name="connsiteY32" fmla="*/ 1784808 h 189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97002" h="1897769">
                    <a:moveTo>
                      <a:pt x="1867283" y="924583"/>
                    </a:moveTo>
                    <a:cubicBezTo>
                      <a:pt x="1859079" y="924207"/>
                      <a:pt x="1850874" y="924395"/>
                      <a:pt x="1842607" y="924395"/>
                    </a:cubicBezTo>
                    <a:cubicBezTo>
                      <a:pt x="1569352" y="924395"/>
                      <a:pt x="1296096" y="924395"/>
                      <a:pt x="1022841" y="924395"/>
                    </a:cubicBezTo>
                    <a:cubicBezTo>
                      <a:pt x="1014073" y="924395"/>
                      <a:pt x="1005305" y="924395"/>
                      <a:pt x="991776" y="924395"/>
                    </a:cubicBezTo>
                    <a:cubicBezTo>
                      <a:pt x="998666" y="911994"/>
                      <a:pt x="1002799" y="904291"/>
                      <a:pt x="1007183" y="896650"/>
                    </a:cubicBezTo>
                    <a:cubicBezTo>
                      <a:pt x="1145784" y="656526"/>
                      <a:pt x="1284385" y="416402"/>
                      <a:pt x="1422985" y="176216"/>
                    </a:cubicBezTo>
                    <a:cubicBezTo>
                      <a:pt x="1425365" y="172082"/>
                      <a:pt x="1427870" y="167948"/>
                      <a:pt x="1430062" y="163690"/>
                    </a:cubicBezTo>
                    <a:cubicBezTo>
                      <a:pt x="1438705" y="146404"/>
                      <a:pt x="1435699" y="135443"/>
                      <a:pt x="1419728" y="125422"/>
                    </a:cubicBezTo>
                    <a:cubicBezTo>
                      <a:pt x="1416847" y="123606"/>
                      <a:pt x="1413716" y="122166"/>
                      <a:pt x="1410709" y="120475"/>
                    </a:cubicBezTo>
                    <a:cubicBezTo>
                      <a:pt x="1304175" y="61289"/>
                      <a:pt x="1190439" y="24087"/>
                      <a:pt x="1069626" y="8242"/>
                    </a:cubicBezTo>
                    <a:cubicBezTo>
                      <a:pt x="952194" y="-7165"/>
                      <a:pt x="835577" y="-1216"/>
                      <a:pt x="721089" y="28158"/>
                    </a:cubicBezTo>
                    <a:cubicBezTo>
                      <a:pt x="504702" y="83586"/>
                      <a:pt x="325830" y="198199"/>
                      <a:pt x="192115" y="378010"/>
                    </a:cubicBezTo>
                    <a:cubicBezTo>
                      <a:pt x="19882" y="609741"/>
                      <a:pt x="-36109" y="868780"/>
                      <a:pt x="22387" y="1151304"/>
                    </a:cubicBezTo>
                    <a:cubicBezTo>
                      <a:pt x="57209" y="1319341"/>
                      <a:pt x="134871" y="1466835"/>
                      <a:pt x="251739" y="1592283"/>
                    </a:cubicBezTo>
                    <a:cubicBezTo>
                      <a:pt x="401988" y="1753556"/>
                      <a:pt x="586622" y="1851885"/>
                      <a:pt x="804888" y="1886457"/>
                    </a:cubicBezTo>
                    <a:cubicBezTo>
                      <a:pt x="917121" y="1904244"/>
                      <a:pt x="1028791" y="1900799"/>
                      <a:pt x="1139709" y="1877939"/>
                    </a:cubicBezTo>
                    <a:cubicBezTo>
                      <a:pt x="1275053" y="1850069"/>
                      <a:pt x="1398810" y="1795330"/>
                      <a:pt x="1510166" y="1713284"/>
                    </a:cubicBezTo>
                    <a:cubicBezTo>
                      <a:pt x="1645384" y="1613640"/>
                      <a:pt x="1747033" y="1486876"/>
                      <a:pt x="1815613" y="1333495"/>
                    </a:cubicBezTo>
                    <a:cubicBezTo>
                      <a:pt x="1855885" y="1243433"/>
                      <a:pt x="1880686" y="1149050"/>
                      <a:pt x="1891709" y="1051221"/>
                    </a:cubicBezTo>
                    <a:cubicBezTo>
                      <a:pt x="1895341" y="1019343"/>
                      <a:pt x="1896030" y="987025"/>
                      <a:pt x="1896970" y="954896"/>
                    </a:cubicBezTo>
                    <a:cubicBezTo>
                      <a:pt x="1897596" y="933414"/>
                      <a:pt x="1889204" y="925648"/>
                      <a:pt x="1867283" y="924583"/>
                    </a:cubicBezTo>
                    <a:close/>
                    <a:moveTo>
                      <a:pt x="1279186" y="1784808"/>
                    </a:moveTo>
                    <a:cubicBezTo>
                      <a:pt x="872341" y="1945893"/>
                      <a:pt x="412949" y="1793201"/>
                      <a:pt x="182846" y="1420614"/>
                    </a:cubicBezTo>
                    <a:cubicBezTo>
                      <a:pt x="-40118" y="1059614"/>
                      <a:pt x="18128" y="588385"/>
                      <a:pt x="333596" y="292833"/>
                    </a:cubicBezTo>
                    <a:cubicBezTo>
                      <a:pt x="646935" y="-715"/>
                      <a:pt x="1084031" y="-6852"/>
                      <a:pt x="1375198" y="159806"/>
                    </a:cubicBezTo>
                    <a:cubicBezTo>
                      <a:pt x="1371377" y="166696"/>
                      <a:pt x="1367620" y="173773"/>
                      <a:pt x="1363611" y="180725"/>
                    </a:cubicBezTo>
                    <a:cubicBezTo>
                      <a:pt x="1222569" y="425045"/>
                      <a:pt x="1081463" y="669365"/>
                      <a:pt x="940420" y="913685"/>
                    </a:cubicBezTo>
                    <a:cubicBezTo>
                      <a:pt x="935973" y="921389"/>
                      <a:pt x="930963" y="928842"/>
                      <a:pt x="927393" y="936984"/>
                    </a:cubicBezTo>
                    <a:cubicBezTo>
                      <a:pt x="919000" y="955836"/>
                      <a:pt x="928645" y="971681"/>
                      <a:pt x="949125" y="973184"/>
                    </a:cubicBezTo>
                    <a:cubicBezTo>
                      <a:pt x="955952" y="973685"/>
                      <a:pt x="962841" y="973372"/>
                      <a:pt x="969668" y="973372"/>
                    </a:cubicBezTo>
                    <a:cubicBezTo>
                      <a:pt x="1252568" y="973372"/>
                      <a:pt x="1535469" y="973372"/>
                      <a:pt x="1818369" y="973372"/>
                    </a:cubicBezTo>
                    <a:cubicBezTo>
                      <a:pt x="1827137" y="973372"/>
                      <a:pt x="1835843" y="973372"/>
                      <a:pt x="1844486" y="973372"/>
                    </a:cubicBezTo>
                    <a:cubicBezTo>
                      <a:pt x="1848807" y="1240051"/>
                      <a:pt x="1682712" y="1625039"/>
                      <a:pt x="1279186" y="1784808"/>
                    </a:cubicBezTo>
                    <a:close/>
                  </a:path>
                </a:pathLst>
              </a:custGeom>
              <a:grpFill/>
              <a:ln w="6258" cap="flat">
                <a:noFill/>
                <a:prstDash val="solid"/>
                <a:miter/>
              </a:ln>
            </p:spPr>
            <p:txBody>
              <a:bodyPr rtlCol="0" anchor="ctr"/>
              <a:lstStyle/>
              <a:p>
                <a:endParaRPr lang="zh-CN" altLang="en-US">
                  <a:cs typeface="Times New Roman" panose="02020503050405090304" charset="0"/>
                </a:endParaRPr>
              </a:p>
            </p:txBody>
          </p:sp>
          <p:sp>
            <p:nvSpPr>
              <p:cNvPr id="58" name="任意多边形: 形状 57"/>
              <p:cNvSpPr/>
              <p:nvPr/>
            </p:nvSpPr>
            <p:spPr>
              <a:xfrm>
                <a:off x="6091497" y="231023"/>
                <a:ext cx="862934" cy="755228"/>
              </a:xfrm>
              <a:custGeom>
                <a:avLst/>
                <a:gdLst>
                  <a:gd name="connsiteX0" fmla="*/ 862723 w 862934"/>
                  <a:gd name="connsiteY0" fmla="*/ 719639 h 755228"/>
                  <a:gd name="connsiteX1" fmla="*/ 851700 w 862934"/>
                  <a:gd name="connsiteY1" fmla="*/ 599076 h 755228"/>
                  <a:gd name="connsiteX2" fmla="*/ 653851 w 862934"/>
                  <a:gd name="connsiteY2" fmla="*/ 175133 h 755228"/>
                  <a:gd name="connsiteX3" fmla="*/ 456253 w 862934"/>
                  <a:gd name="connsiteY3" fmla="*/ 9539 h 755228"/>
                  <a:gd name="connsiteX4" fmla="*/ 406336 w 862934"/>
                  <a:gd name="connsiteY4" fmla="*/ 21501 h 755228"/>
                  <a:gd name="connsiteX5" fmla="*/ 404270 w 862934"/>
                  <a:gd name="connsiteY5" fmla="*/ 25071 h 755228"/>
                  <a:gd name="connsiteX6" fmla="*/ 10076 w 862934"/>
                  <a:gd name="connsiteY6" fmla="*/ 703481 h 755228"/>
                  <a:gd name="connsiteX7" fmla="*/ 2310 w 862934"/>
                  <a:gd name="connsiteY7" fmla="*/ 717948 h 755228"/>
                  <a:gd name="connsiteX8" fmla="*/ 20472 w 862934"/>
                  <a:gd name="connsiteY8" fmla="*/ 752144 h 755228"/>
                  <a:gd name="connsiteX9" fmla="*/ 42957 w 862934"/>
                  <a:gd name="connsiteY9" fmla="*/ 753334 h 755228"/>
                  <a:gd name="connsiteX10" fmla="*/ 431326 w 862934"/>
                  <a:gd name="connsiteY10" fmla="*/ 753397 h 755228"/>
                  <a:gd name="connsiteX11" fmla="*/ 431326 w 862934"/>
                  <a:gd name="connsiteY11" fmla="*/ 755213 h 755228"/>
                  <a:gd name="connsiteX12" fmla="*/ 827900 w 862934"/>
                  <a:gd name="connsiteY12" fmla="*/ 755151 h 755228"/>
                  <a:gd name="connsiteX13" fmla="*/ 862723 w 862934"/>
                  <a:gd name="connsiteY13" fmla="*/ 719639 h 755228"/>
                  <a:gd name="connsiteX14" fmla="*/ 66819 w 862934"/>
                  <a:gd name="connsiteY14" fmla="*/ 703731 h 755228"/>
                  <a:gd name="connsiteX15" fmla="*/ 441660 w 862934"/>
                  <a:gd name="connsiteY15" fmla="*/ 58891 h 755228"/>
                  <a:gd name="connsiteX16" fmla="*/ 703454 w 862934"/>
                  <a:gd name="connsiteY16" fmla="*/ 327575 h 755228"/>
                  <a:gd name="connsiteX17" fmla="*/ 813057 w 862934"/>
                  <a:gd name="connsiteY17" fmla="*/ 703731 h 755228"/>
                  <a:gd name="connsiteX18" fmla="*/ 66819 w 862934"/>
                  <a:gd name="connsiteY18" fmla="*/ 703731 h 7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934" h="755228">
                    <a:moveTo>
                      <a:pt x="862723" y="719639"/>
                    </a:moveTo>
                    <a:cubicBezTo>
                      <a:pt x="860092" y="679368"/>
                      <a:pt x="857775" y="638909"/>
                      <a:pt x="851700" y="599076"/>
                    </a:cubicBezTo>
                    <a:cubicBezTo>
                      <a:pt x="827211" y="438618"/>
                      <a:pt x="760510" y="297450"/>
                      <a:pt x="653851" y="175133"/>
                    </a:cubicBezTo>
                    <a:cubicBezTo>
                      <a:pt x="596670" y="109559"/>
                      <a:pt x="530845" y="54319"/>
                      <a:pt x="456253" y="9539"/>
                    </a:cubicBezTo>
                    <a:cubicBezTo>
                      <a:pt x="430825" y="-5743"/>
                      <a:pt x="420992" y="-3300"/>
                      <a:pt x="406336" y="21501"/>
                    </a:cubicBezTo>
                    <a:cubicBezTo>
                      <a:pt x="405648" y="22691"/>
                      <a:pt x="404959" y="23881"/>
                      <a:pt x="404270" y="25071"/>
                    </a:cubicBezTo>
                    <a:cubicBezTo>
                      <a:pt x="272872" y="251228"/>
                      <a:pt x="141474" y="477323"/>
                      <a:pt x="10076" y="703481"/>
                    </a:cubicBezTo>
                    <a:cubicBezTo>
                      <a:pt x="7320" y="708241"/>
                      <a:pt x="4376" y="712875"/>
                      <a:pt x="2310" y="717948"/>
                    </a:cubicBezTo>
                    <a:cubicBezTo>
                      <a:pt x="-4204" y="734044"/>
                      <a:pt x="3437" y="748762"/>
                      <a:pt x="20472" y="752144"/>
                    </a:cubicBezTo>
                    <a:cubicBezTo>
                      <a:pt x="27738" y="753585"/>
                      <a:pt x="35441" y="753334"/>
                      <a:pt x="42957" y="753334"/>
                    </a:cubicBezTo>
                    <a:cubicBezTo>
                      <a:pt x="172413" y="753397"/>
                      <a:pt x="301869" y="753397"/>
                      <a:pt x="431326" y="753397"/>
                    </a:cubicBezTo>
                    <a:cubicBezTo>
                      <a:pt x="431326" y="754023"/>
                      <a:pt x="431326" y="754650"/>
                      <a:pt x="431326" y="755213"/>
                    </a:cubicBezTo>
                    <a:cubicBezTo>
                      <a:pt x="563538" y="755213"/>
                      <a:pt x="695688" y="755276"/>
                      <a:pt x="827900" y="755151"/>
                    </a:cubicBezTo>
                    <a:cubicBezTo>
                      <a:pt x="855583" y="755088"/>
                      <a:pt x="864476" y="746883"/>
                      <a:pt x="862723" y="719639"/>
                    </a:cubicBezTo>
                    <a:close/>
                    <a:moveTo>
                      <a:pt x="66819" y="703731"/>
                    </a:moveTo>
                    <a:cubicBezTo>
                      <a:pt x="192642" y="487344"/>
                      <a:pt x="316588" y="274026"/>
                      <a:pt x="441660" y="58891"/>
                    </a:cubicBezTo>
                    <a:cubicBezTo>
                      <a:pt x="551451" y="128160"/>
                      <a:pt x="638381" y="217158"/>
                      <a:pt x="703454" y="327575"/>
                    </a:cubicBezTo>
                    <a:cubicBezTo>
                      <a:pt x="771470" y="443002"/>
                      <a:pt x="807483" y="567761"/>
                      <a:pt x="813057" y="703731"/>
                    </a:cubicBezTo>
                    <a:cubicBezTo>
                      <a:pt x="563789" y="703731"/>
                      <a:pt x="317527" y="703731"/>
                      <a:pt x="66819" y="703731"/>
                    </a:cubicBezTo>
                    <a:close/>
                  </a:path>
                </a:pathLst>
              </a:custGeom>
              <a:grpFill/>
              <a:ln w="6258" cap="flat">
                <a:noFill/>
                <a:prstDash val="solid"/>
                <a:miter/>
              </a:ln>
            </p:spPr>
            <p:txBody>
              <a:bodyPr rtlCol="0" anchor="ctr"/>
              <a:lstStyle/>
              <a:p>
                <a:endParaRPr lang="zh-CN" altLang="en-US">
                  <a:cs typeface="Times New Roman" panose="02020503050405090304" charset="0"/>
                </a:endParaRPr>
              </a:p>
            </p:txBody>
          </p:sp>
        </p:grpSp>
        <p:grpSp>
          <p:nvGrpSpPr>
            <p:cNvPr id="52" name="图形 4"/>
            <p:cNvGrpSpPr/>
            <p:nvPr/>
          </p:nvGrpSpPr>
          <p:grpSpPr>
            <a:xfrm>
              <a:off x="10563403" y="5269263"/>
              <a:ext cx="484573" cy="515062"/>
              <a:chOff x="7567004" y="2256821"/>
              <a:chExt cx="1957493" cy="2080656"/>
            </a:xfrm>
            <a:solidFill>
              <a:schemeClr val="bg1"/>
            </a:solidFill>
          </p:grpSpPr>
          <p:sp>
            <p:nvSpPr>
              <p:cNvPr id="55" name="任意多边形: 形状 54"/>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cs typeface="Times New Roman" panose="02020503050405090304" charset="0"/>
                </a:endParaRPr>
              </a:p>
            </p:txBody>
          </p:sp>
          <p:sp>
            <p:nvSpPr>
              <p:cNvPr id="56" name="任意多边形: 形状 55"/>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cs typeface="Times New Roman" panose="02020503050405090304" charset="0"/>
                </a:endParaRPr>
              </a:p>
            </p:txBody>
          </p:sp>
        </p:grpSp>
        <p:pic>
          <p:nvPicPr>
            <p:cNvPr id="53" name="图片 5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53598" y="983894"/>
              <a:ext cx="4872970" cy="2588765"/>
            </a:xfrm>
            <a:prstGeom prst="rect">
              <a:avLst/>
            </a:prstGeom>
          </p:spPr>
        </p:pic>
        <p:pic>
          <p:nvPicPr>
            <p:cNvPr id="54" name="图片 5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554011" y="3728929"/>
              <a:ext cx="4872557" cy="2588546"/>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258330" cy="52197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购物车添加</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grpSp>
        <p:nvGrpSpPr>
          <p:cNvPr id="3" name="组合 2"/>
          <p:cNvGrpSpPr/>
          <p:nvPr/>
        </p:nvGrpSpPr>
        <p:grpSpPr>
          <a:xfrm>
            <a:off x="663457" y="3536006"/>
            <a:ext cx="3205714" cy="2016125"/>
            <a:chOff x="942149" y="1630111"/>
            <a:chExt cx="3205714" cy="2016125"/>
          </a:xfrm>
        </p:grpSpPr>
        <p:sp>
          <p:nvSpPr>
            <p:cNvPr id="6" name="矩形: 圆角 5"/>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cs typeface="+mn-ea"/>
              </a:endParaRPr>
            </a:p>
          </p:txBody>
        </p:sp>
        <p:grpSp>
          <p:nvGrpSpPr>
            <p:cNvPr id="5" name="组合 4"/>
            <p:cNvGrpSpPr/>
            <p:nvPr/>
          </p:nvGrpSpPr>
          <p:grpSpPr>
            <a:xfrm>
              <a:off x="3455930" y="3432921"/>
              <a:ext cx="438150" cy="75543"/>
              <a:chOff x="4867275" y="630788"/>
              <a:chExt cx="552450" cy="95250"/>
            </a:xfrm>
          </p:grpSpPr>
          <p:sp>
            <p:nvSpPr>
              <p:cNvPr id="4" name="椭圆 3"/>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25" name="椭圆 24"/>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26" name="椭圆 25"/>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grpSp>
        <p:sp>
          <p:nvSpPr>
            <p:cNvPr id="18" name="文本框 17"/>
            <p:cNvSpPr txBox="1"/>
            <p:nvPr/>
          </p:nvSpPr>
          <p:spPr>
            <a:xfrm>
              <a:off x="1098163" y="1698900"/>
              <a:ext cx="2883901" cy="1198880"/>
            </a:xfrm>
            <a:prstGeom prst="rect">
              <a:avLst/>
            </a:prstGeom>
            <a:noFill/>
          </p:spPr>
          <p:txBody>
            <a:bodyPr wrap="square">
              <a:spAutoFit/>
            </a:bodyPr>
            <a:lstStyle/>
            <a:p>
              <a:pPr algn="l" fontAlgn="auto">
                <a:lnSpc>
                  <a:spcPct val="150000"/>
                </a:lnSpc>
                <a:buClrTx/>
                <a:buSzTx/>
                <a:buFontTx/>
              </a:pPr>
              <a:r>
                <a:rPr lang="zh-CN" altLang="en-US" sz="1600" dirty="0">
                  <a:latin typeface="华文中宋" panose="02010600040101010101" charset="-122"/>
                  <a:ea typeface="华文中宋" panose="02010600040101010101" charset="-122"/>
                  <a:cs typeface="Times New Roman" panose="02020503050405090304" charset="0"/>
                </a:rPr>
                <a:t>用户选择心仪的商品，点击“加入购物车”操作后，即可加入用户购物车中。</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sp>
        <p:nvSpPr>
          <p:cNvPr id="20"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Times New Roman" panose="02020503050405090304" charset="0"/>
            </a:endParaRPr>
          </a:p>
        </p:txBody>
      </p:sp>
      <p:cxnSp>
        <p:nvCxnSpPr>
          <p:cNvPr id="46" name="直接连接符 45"/>
          <p:cNvCxnSpPr/>
          <p:nvPr/>
        </p:nvCxnSpPr>
        <p:spPr>
          <a:xfrm>
            <a:off x="9452033" y="5140903"/>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452033" y="3759132"/>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424287" y="1364841"/>
            <a:ext cx="11033920" cy="2003463"/>
            <a:chOff x="197574" y="1355009"/>
            <a:chExt cx="11033920" cy="2003463"/>
          </a:xfrm>
        </p:grpSpPr>
        <p:cxnSp>
          <p:nvCxnSpPr>
            <p:cNvPr id="47" name="直接连接符 46"/>
            <p:cNvCxnSpPr/>
            <p:nvPr/>
          </p:nvCxnSpPr>
          <p:spPr>
            <a:xfrm>
              <a:off x="9452033" y="2377361"/>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9701780" y="1484392"/>
              <a:ext cx="601285" cy="569279"/>
            </a:xfrm>
            <a:custGeom>
              <a:avLst/>
              <a:gdLst>
                <a:gd name="connsiteX0" fmla="*/ 1218506 w 1996685"/>
                <a:gd name="connsiteY0" fmla="*/ 1842516 h 1890401"/>
                <a:gd name="connsiteX1" fmla="*/ 1364246 w 1996685"/>
                <a:gd name="connsiteY1" fmla="*/ 1842516 h 1890401"/>
                <a:gd name="connsiteX2" fmla="*/ 1365499 w 1996685"/>
                <a:gd name="connsiteY2" fmla="*/ 1813456 h 1890401"/>
                <a:gd name="connsiteX3" fmla="*/ 1365562 w 1996685"/>
                <a:gd name="connsiteY3" fmla="*/ 689245 h 1890401"/>
                <a:gd name="connsiteX4" fmla="*/ 1366438 w 1996685"/>
                <a:gd name="connsiteY4" fmla="*/ 662564 h 1890401"/>
                <a:gd name="connsiteX5" fmla="*/ 1387795 w 1996685"/>
                <a:gd name="connsiteY5" fmla="*/ 641333 h 1890401"/>
                <a:gd name="connsiteX6" fmla="*/ 1406271 w 1996685"/>
                <a:gd name="connsiteY6" fmla="*/ 640581 h 1890401"/>
                <a:gd name="connsiteX7" fmla="*/ 1675518 w 1996685"/>
                <a:gd name="connsiteY7" fmla="*/ 640581 h 1890401"/>
                <a:gd name="connsiteX8" fmla="*/ 1687856 w 1996685"/>
                <a:gd name="connsiteY8" fmla="*/ 640706 h 1890401"/>
                <a:gd name="connsiteX9" fmla="*/ 1715539 w 1996685"/>
                <a:gd name="connsiteY9" fmla="*/ 668702 h 1890401"/>
                <a:gd name="connsiteX10" fmla="*/ 1715601 w 1996685"/>
                <a:gd name="connsiteY10" fmla="*/ 689245 h 1890401"/>
                <a:gd name="connsiteX11" fmla="*/ 1715601 w 1996685"/>
                <a:gd name="connsiteY11" fmla="*/ 1815460 h 1890401"/>
                <a:gd name="connsiteX12" fmla="*/ 1715601 w 1996685"/>
                <a:gd name="connsiteY12" fmla="*/ 1843581 h 1890401"/>
                <a:gd name="connsiteX13" fmla="*/ 1996685 w 1996685"/>
                <a:gd name="connsiteY13" fmla="*/ 1843581 h 1890401"/>
                <a:gd name="connsiteX14" fmla="*/ 1996685 w 1996685"/>
                <a:gd name="connsiteY14" fmla="*/ 1890178 h 1890401"/>
                <a:gd name="connsiteX15" fmla="*/ 1967938 w 1996685"/>
                <a:gd name="connsiteY15" fmla="*/ 1890178 h 1890401"/>
                <a:gd name="connsiteX16" fmla="*/ 358719 w 1996685"/>
                <a:gd name="connsiteY16" fmla="*/ 1890178 h 1890401"/>
                <a:gd name="connsiteX17" fmla="*/ 181977 w 1996685"/>
                <a:gd name="connsiteY17" fmla="*/ 1889676 h 1890401"/>
                <a:gd name="connsiteX18" fmla="*/ 128178 w 1996685"/>
                <a:gd name="connsiteY18" fmla="*/ 1879280 h 1890401"/>
                <a:gd name="connsiteX19" fmla="*/ 61790 w 1996685"/>
                <a:gd name="connsiteY19" fmla="*/ 1776817 h 1890401"/>
                <a:gd name="connsiteX20" fmla="*/ 61539 w 1996685"/>
                <a:gd name="connsiteY20" fmla="*/ 1676108 h 1890401"/>
                <a:gd name="connsiteX21" fmla="*/ 61539 w 1996685"/>
                <a:gd name="connsiteY21" fmla="*/ 1651745 h 1890401"/>
                <a:gd name="connsiteX22" fmla="*/ 35986 w 1996685"/>
                <a:gd name="connsiteY22" fmla="*/ 1650680 h 1890401"/>
                <a:gd name="connsiteX23" fmla="*/ 19640 w 1996685"/>
                <a:gd name="connsiteY23" fmla="*/ 1649615 h 1890401"/>
                <a:gd name="connsiteX24" fmla="*/ 37 w 1996685"/>
                <a:gd name="connsiteY24" fmla="*/ 1626505 h 1890401"/>
                <a:gd name="connsiteX25" fmla="*/ 22646 w 1996685"/>
                <a:gd name="connsiteY25" fmla="*/ 1604459 h 1890401"/>
                <a:gd name="connsiteX26" fmla="*/ 60287 w 1996685"/>
                <a:gd name="connsiteY26" fmla="*/ 1604271 h 1890401"/>
                <a:gd name="connsiteX27" fmla="*/ 60287 w 1996685"/>
                <a:gd name="connsiteY27" fmla="*/ 1363771 h 1890401"/>
                <a:gd name="connsiteX28" fmla="*/ 38492 w 1996685"/>
                <a:gd name="connsiteY28" fmla="*/ 1362393 h 1890401"/>
                <a:gd name="connsiteX29" fmla="*/ 24149 w 1996685"/>
                <a:gd name="connsiteY29" fmla="*/ 1361955 h 1890401"/>
                <a:gd name="connsiteX30" fmla="*/ 37 w 1996685"/>
                <a:gd name="connsiteY30" fmla="*/ 1338782 h 1890401"/>
                <a:gd name="connsiteX31" fmla="*/ 24212 w 1996685"/>
                <a:gd name="connsiteY31" fmla="*/ 1315984 h 1890401"/>
                <a:gd name="connsiteX32" fmla="*/ 60099 w 1996685"/>
                <a:gd name="connsiteY32" fmla="*/ 1315797 h 1890401"/>
                <a:gd name="connsiteX33" fmla="*/ 60099 w 1996685"/>
                <a:gd name="connsiteY33" fmla="*/ 1087322 h 1890401"/>
                <a:gd name="connsiteX34" fmla="*/ 22959 w 1996685"/>
                <a:gd name="connsiteY34" fmla="*/ 1087197 h 1890401"/>
                <a:gd name="connsiteX35" fmla="*/ 1352 w 1996685"/>
                <a:gd name="connsiteY35" fmla="*/ 1071101 h 1890401"/>
                <a:gd name="connsiteX36" fmla="*/ 7114 w 1996685"/>
                <a:gd name="connsiteY36" fmla="*/ 1048679 h 1890401"/>
                <a:gd name="connsiteX37" fmla="*/ 25527 w 1996685"/>
                <a:gd name="connsiteY37" fmla="*/ 1041727 h 1890401"/>
                <a:gd name="connsiteX38" fmla="*/ 57531 w 1996685"/>
                <a:gd name="connsiteY38" fmla="*/ 1041414 h 1890401"/>
                <a:gd name="connsiteX39" fmla="*/ 58345 w 1996685"/>
                <a:gd name="connsiteY39" fmla="*/ 825528 h 1890401"/>
                <a:gd name="connsiteX40" fmla="*/ 26529 w 1996685"/>
                <a:gd name="connsiteY40" fmla="*/ 825465 h 1890401"/>
                <a:gd name="connsiteX41" fmla="*/ 37 w 1996685"/>
                <a:gd name="connsiteY41" fmla="*/ 803044 h 1890401"/>
                <a:gd name="connsiteX42" fmla="*/ 25778 w 1996685"/>
                <a:gd name="connsiteY42" fmla="*/ 779495 h 1890401"/>
                <a:gd name="connsiteX43" fmla="*/ 57907 w 1996685"/>
                <a:gd name="connsiteY43" fmla="*/ 779369 h 1890401"/>
                <a:gd name="connsiteX44" fmla="*/ 58972 w 1996685"/>
                <a:gd name="connsiteY44" fmla="*/ 557283 h 1890401"/>
                <a:gd name="connsiteX45" fmla="*/ 19201 w 1996685"/>
                <a:gd name="connsiteY45" fmla="*/ 554653 h 1890401"/>
                <a:gd name="connsiteX46" fmla="*/ 99 w 1996685"/>
                <a:gd name="connsiteY46" fmla="*/ 533609 h 1890401"/>
                <a:gd name="connsiteX47" fmla="*/ 17197 w 1996685"/>
                <a:gd name="connsiteY47" fmla="*/ 510811 h 1890401"/>
                <a:gd name="connsiteX48" fmla="*/ 33418 w 1996685"/>
                <a:gd name="connsiteY48" fmla="*/ 508995 h 1890401"/>
                <a:gd name="connsiteX49" fmla="*/ 57406 w 1996685"/>
                <a:gd name="connsiteY49" fmla="*/ 508933 h 1890401"/>
                <a:gd name="connsiteX50" fmla="*/ 59222 w 1996685"/>
                <a:gd name="connsiteY50" fmla="*/ 287034 h 1890401"/>
                <a:gd name="connsiteX51" fmla="*/ 37803 w 1996685"/>
                <a:gd name="connsiteY51" fmla="*/ 286032 h 1890401"/>
                <a:gd name="connsiteX52" fmla="*/ 19389 w 1996685"/>
                <a:gd name="connsiteY52" fmla="*/ 285155 h 1890401"/>
                <a:gd name="connsiteX53" fmla="*/ 162 w 1996685"/>
                <a:gd name="connsiteY53" fmla="*/ 261857 h 1890401"/>
                <a:gd name="connsiteX54" fmla="*/ 21080 w 1996685"/>
                <a:gd name="connsiteY54" fmla="*/ 240374 h 1890401"/>
                <a:gd name="connsiteX55" fmla="*/ 59974 w 1996685"/>
                <a:gd name="connsiteY55" fmla="*/ 240187 h 1890401"/>
                <a:gd name="connsiteX56" fmla="*/ 61477 w 1996685"/>
                <a:gd name="connsiteY56" fmla="*/ 180062 h 1890401"/>
                <a:gd name="connsiteX57" fmla="*/ 61539 w 1996685"/>
                <a:gd name="connsiteY57" fmla="*/ 120438 h 1890401"/>
                <a:gd name="connsiteX58" fmla="*/ 61539 w 1996685"/>
                <a:gd name="connsiteY58" fmla="*/ 60814 h 1890401"/>
                <a:gd name="connsiteX59" fmla="*/ 61539 w 1996685"/>
                <a:gd name="connsiteY59" fmla="*/ 0 h 1890401"/>
                <a:gd name="connsiteX60" fmla="*/ 107573 w 1996685"/>
                <a:gd name="connsiteY60" fmla="*/ 0 h 1890401"/>
                <a:gd name="connsiteX61" fmla="*/ 107573 w 1996685"/>
                <a:gd name="connsiteY61" fmla="*/ 237556 h 1890401"/>
                <a:gd name="connsiteX62" fmla="*/ 125234 w 1996685"/>
                <a:gd name="connsiteY62" fmla="*/ 239686 h 1890401"/>
                <a:gd name="connsiteX63" fmla="*/ 145777 w 1996685"/>
                <a:gd name="connsiteY63" fmla="*/ 239936 h 1890401"/>
                <a:gd name="connsiteX64" fmla="*/ 171393 w 1996685"/>
                <a:gd name="connsiteY64" fmla="*/ 263234 h 1890401"/>
                <a:gd name="connsiteX65" fmla="*/ 144838 w 1996685"/>
                <a:gd name="connsiteY65" fmla="*/ 285907 h 1890401"/>
                <a:gd name="connsiteX66" fmla="*/ 124295 w 1996685"/>
                <a:gd name="connsiteY66" fmla="*/ 286094 h 1890401"/>
                <a:gd name="connsiteX67" fmla="*/ 109264 w 1996685"/>
                <a:gd name="connsiteY67" fmla="*/ 287660 h 1890401"/>
                <a:gd name="connsiteX68" fmla="*/ 109264 w 1996685"/>
                <a:gd name="connsiteY68" fmla="*/ 507492 h 1890401"/>
                <a:gd name="connsiteX69" fmla="*/ 131435 w 1996685"/>
                <a:gd name="connsiteY69" fmla="*/ 508933 h 1890401"/>
                <a:gd name="connsiteX70" fmla="*/ 151852 w 1996685"/>
                <a:gd name="connsiteY70" fmla="*/ 510185 h 1890401"/>
                <a:gd name="connsiteX71" fmla="*/ 171330 w 1996685"/>
                <a:gd name="connsiteY71" fmla="*/ 533108 h 1890401"/>
                <a:gd name="connsiteX72" fmla="*/ 150725 w 1996685"/>
                <a:gd name="connsiteY72" fmla="*/ 554966 h 1890401"/>
                <a:gd name="connsiteX73" fmla="*/ 124044 w 1996685"/>
                <a:gd name="connsiteY73" fmla="*/ 556030 h 1890401"/>
                <a:gd name="connsiteX74" fmla="*/ 109201 w 1996685"/>
                <a:gd name="connsiteY74" fmla="*/ 558285 h 1890401"/>
                <a:gd name="connsiteX75" fmla="*/ 109201 w 1996685"/>
                <a:gd name="connsiteY75" fmla="*/ 778305 h 1890401"/>
                <a:gd name="connsiteX76" fmla="*/ 135380 w 1996685"/>
                <a:gd name="connsiteY76" fmla="*/ 779369 h 1890401"/>
                <a:gd name="connsiteX77" fmla="*/ 155673 w 1996685"/>
                <a:gd name="connsiteY77" fmla="*/ 781374 h 1890401"/>
                <a:gd name="connsiteX78" fmla="*/ 171267 w 1996685"/>
                <a:gd name="connsiteY78" fmla="*/ 805110 h 1890401"/>
                <a:gd name="connsiteX79" fmla="*/ 151163 w 1996685"/>
                <a:gd name="connsiteY79" fmla="*/ 825215 h 1890401"/>
                <a:gd name="connsiteX80" fmla="*/ 132687 w 1996685"/>
                <a:gd name="connsiteY80" fmla="*/ 825591 h 1890401"/>
                <a:gd name="connsiteX81" fmla="*/ 114211 w 1996685"/>
                <a:gd name="connsiteY81" fmla="*/ 826217 h 1890401"/>
                <a:gd name="connsiteX82" fmla="*/ 109326 w 1996685"/>
                <a:gd name="connsiteY82" fmla="*/ 828597 h 1890401"/>
                <a:gd name="connsiteX83" fmla="*/ 109326 w 1996685"/>
                <a:gd name="connsiteY83" fmla="*/ 1041414 h 1890401"/>
                <a:gd name="connsiteX84" fmla="*/ 144462 w 1996685"/>
                <a:gd name="connsiteY84" fmla="*/ 1041289 h 1890401"/>
                <a:gd name="connsiteX85" fmla="*/ 171205 w 1996685"/>
                <a:gd name="connsiteY85" fmla="*/ 1063648 h 1890401"/>
                <a:gd name="connsiteX86" fmla="*/ 143898 w 1996685"/>
                <a:gd name="connsiteY86" fmla="*/ 1087510 h 1890401"/>
                <a:gd name="connsiteX87" fmla="*/ 127489 w 1996685"/>
                <a:gd name="connsiteY87" fmla="*/ 1087635 h 1890401"/>
                <a:gd name="connsiteX88" fmla="*/ 111456 w 1996685"/>
                <a:gd name="connsiteY88" fmla="*/ 1088512 h 1890401"/>
                <a:gd name="connsiteX89" fmla="*/ 110516 w 1996685"/>
                <a:gd name="connsiteY89" fmla="*/ 1313667 h 1890401"/>
                <a:gd name="connsiteX90" fmla="*/ 127739 w 1996685"/>
                <a:gd name="connsiteY90" fmla="*/ 1315358 h 1890401"/>
                <a:gd name="connsiteX91" fmla="*/ 148282 w 1996685"/>
                <a:gd name="connsiteY91" fmla="*/ 1315984 h 1890401"/>
                <a:gd name="connsiteX92" fmla="*/ 171455 w 1996685"/>
                <a:gd name="connsiteY92" fmla="*/ 1337717 h 1890401"/>
                <a:gd name="connsiteX93" fmla="*/ 148470 w 1996685"/>
                <a:gd name="connsiteY93" fmla="*/ 1361830 h 1890401"/>
                <a:gd name="connsiteX94" fmla="*/ 129994 w 1996685"/>
                <a:gd name="connsiteY94" fmla="*/ 1362456 h 1890401"/>
                <a:gd name="connsiteX95" fmla="*/ 113648 w 1996685"/>
                <a:gd name="connsiteY95" fmla="*/ 1363521 h 1890401"/>
                <a:gd name="connsiteX96" fmla="*/ 109138 w 1996685"/>
                <a:gd name="connsiteY96" fmla="*/ 1366214 h 1890401"/>
                <a:gd name="connsiteX97" fmla="*/ 109138 w 1996685"/>
                <a:gd name="connsiteY97" fmla="*/ 1603081 h 1890401"/>
                <a:gd name="connsiteX98" fmla="*/ 144274 w 1996685"/>
                <a:gd name="connsiteY98" fmla="*/ 1604208 h 1890401"/>
                <a:gd name="connsiteX99" fmla="*/ 171393 w 1996685"/>
                <a:gd name="connsiteY99" fmla="*/ 1626066 h 1890401"/>
                <a:gd name="connsiteX100" fmla="*/ 144274 w 1996685"/>
                <a:gd name="connsiteY100" fmla="*/ 1650555 h 1890401"/>
                <a:gd name="connsiteX101" fmla="*/ 110516 w 1996685"/>
                <a:gd name="connsiteY101" fmla="*/ 1650680 h 1890401"/>
                <a:gd name="connsiteX102" fmla="*/ 108199 w 1996685"/>
                <a:gd name="connsiteY102" fmla="*/ 1665586 h 1890401"/>
                <a:gd name="connsiteX103" fmla="*/ 108199 w 1996685"/>
                <a:gd name="connsiteY103" fmla="*/ 1772433 h 1890401"/>
                <a:gd name="connsiteX104" fmla="*/ 178846 w 1996685"/>
                <a:gd name="connsiteY104" fmla="*/ 1843456 h 1890401"/>
                <a:gd name="connsiteX105" fmla="*/ 370181 w 1996685"/>
                <a:gd name="connsiteY105" fmla="*/ 1843581 h 1890401"/>
                <a:gd name="connsiteX106" fmla="*/ 371934 w 1996685"/>
                <a:gd name="connsiteY106" fmla="*/ 1815021 h 1890401"/>
                <a:gd name="connsiteX107" fmla="*/ 371997 w 1996685"/>
                <a:gd name="connsiteY107" fmla="*/ 1017614 h 1890401"/>
                <a:gd name="connsiteX108" fmla="*/ 372122 w 1996685"/>
                <a:gd name="connsiteY108" fmla="*/ 997072 h 1890401"/>
                <a:gd name="connsiteX109" fmla="*/ 398803 w 1996685"/>
                <a:gd name="connsiteY109" fmla="*/ 970454 h 1890401"/>
                <a:gd name="connsiteX110" fmla="*/ 417279 w 1996685"/>
                <a:gd name="connsiteY110" fmla="*/ 970204 h 1890401"/>
                <a:gd name="connsiteX111" fmla="*/ 676254 w 1996685"/>
                <a:gd name="connsiteY111" fmla="*/ 970204 h 1890401"/>
                <a:gd name="connsiteX112" fmla="*/ 692663 w 1996685"/>
                <a:gd name="connsiteY112" fmla="*/ 970391 h 1890401"/>
                <a:gd name="connsiteX113" fmla="*/ 721724 w 1996685"/>
                <a:gd name="connsiteY113" fmla="*/ 999139 h 1890401"/>
                <a:gd name="connsiteX114" fmla="*/ 721912 w 1996685"/>
                <a:gd name="connsiteY114" fmla="*/ 1021748 h 1890401"/>
                <a:gd name="connsiteX115" fmla="*/ 721912 w 1996685"/>
                <a:gd name="connsiteY115" fmla="*/ 1813017 h 1890401"/>
                <a:gd name="connsiteX116" fmla="*/ 721912 w 1996685"/>
                <a:gd name="connsiteY116" fmla="*/ 1842328 h 1890401"/>
                <a:gd name="connsiteX117" fmla="*/ 867401 w 1996685"/>
                <a:gd name="connsiteY117" fmla="*/ 1842328 h 1890401"/>
                <a:gd name="connsiteX118" fmla="*/ 868654 w 1996685"/>
                <a:gd name="connsiteY118" fmla="*/ 1811201 h 1890401"/>
                <a:gd name="connsiteX119" fmla="*/ 868717 w 1996685"/>
                <a:gd name="connsiteY119" fmla="*/ 428077 h 1890401"/>
                <a:gd name="connsiteX120" fmla="*/ 869092 w 1996685"/>
                <a:gd name="connsiteY120" fmla="*/ 403401 h 1890401"/>
                <a:gd name="connsiteX121" fmla="*/ 895021 w 1996685"/>
                <a:gd name="connsiteY121" fmla="*/ 377660 h 1890401"/>
                <a:gd name="connsiteX122" fmla="*/ 909426 w 1996685"/>
                <a:gd name="connsiteY122" fmla="*/ 377409 h 1890401"/>
                <a:gd name="connsiteX123" fmla="*/ 1178673 w 1996685"/>
                <a:gd name="connsiteY123" fmla="*/ 377409 h 1890401"/>
                <a:gd name="connsiteX124" fmla="*/ 1193078 w 1996685"/>
                <a:gd name="connsiteY124" fmla="*/ 377660 h 1890401"/>
                <a:gd name="connsiteX125" fmla="*/ 1218569 w 1996685"/>
                <a:gd name="connsiteY125" fmla="*/ 403651 h 1890401"/>
                <a:gd name="connsiteX126" fmla="*/ 1218756 w 1996685"/>
                <a:gd name="connsiteY126" fmla="*/ 426261 h 1890401"/>
                <a:gd name="connsiteX127" fmla="*/ 1218756 w 1996685"/>
                <a:gd name="connsiteY127" fmla="*/ 1813518 h 1890401"/>
                <a:gd name="connsiteX128" fmla="*/ 1218506 w 1996685"/>
                <a:gd name="connsiteY128" fmla="*/ 1842516 h 1890401"/>
                <a:gd name="connsiteX129" fmla="*/ 1168464 w 1996685"/>
                <a:gd name="connsiteY129" fmla="*/ 1842516 h 1890401"/>
                <a:gd name="connsiteX130" fmla="*/ 1171095 w 1996685"/>
                <a:gd name="connsiteY130" fmla="*/ 1837944 h 1890401"/>
                <a:gd name="connsiteX131" fmla="*/ 1172034 w 1996685"/>
                <a:gd name="connsiteY131" fmla="*/ 1829802 h 1890401"/>
                <a:gd name="connsiteX132" fmla="*/ 1171972 w 1996685"/>
                <a:gd name="connsiteY132" fmla="*/ 436407 h 1890401"/>
                <a:gd name="connsiteX133" fmla="*/ 1170657 w 1996685"/>
                <a:gd name="connsiteY133" fmla="*/ 428390 h 1890401"/>
                <a:gd name="connsiteX134" fmla="*/ 1169780 w 1996685"/>
                <a:gd name="connsiteY134" fmla="*/ 426574 h 1890401"/>
                <a:gd name="connsiteX135" fmla="*/ 1167275 w 1996685"/>
                <a:gd name="connsiteY135" fmla="*/ 424820 h 1890401"/>
                <a:gd name="connsiteX136" fmla="*/ 919009 w 1996685"/>
                <a:gd name="connsiteY136" fmla="*/ 424820 h 1890401"/>
                <a:gd name="connsiteX137" fmla="*/ 916253 w 1996685"/>
                <a:gd name="connsiteY137" fmla="*/ 429518 h 1890401"/>
                <a:gd name="connsiteX138" fmla="*/ 915251 w 1996685"/>
                <a:gd name="connsiteY138" fmla="*/ 437597 h 1890401"/>
                <a:gd name="connsiteX139" fmla="*/ 915251 w 1996685"/>
                <a:gd name="connsiteY139" fmla="*/ 1828925 h 1890401"/>
                <a:gd name="connsiteX140" fmla="*/ 916629 w 1996685"/>
                <a:gd name="connsiteY140" fmla="*/ 1839009 h 1890401"/>
                <a:gd name="connsiteX141" fmla="*/ 917568 w 1996685"/>
                <a:gd name="connsiteY141" fmla="*/ 1840700 h 1890401"/>
                <a:gd name="connsiteX142" fmla="*/ 919698 w 1996685"/>
                <a:gd name="connsiteY142" fmla="*/ 1842453 h 1890401"/>
                <a:gd name="connsiteX143" fmla="*/ 1168464 w 1996685"/>
                <a:gd name="connsiteY143" fmla="*/ 1842516 h 1890401"/>
                <a:gd name="connsiteX144" fmla="*/ 1415039 w 1996685"/>
                <a:gd name="connsiteY144" fmla="*/ 688869 h 1890401"/>
                <a:gd name="connsiteX145" fmla="*/ 1415666 w 1996685"/>
                <a:gd name="connsiteY145" fmla="*/ 1842328 h 1890401"/>
                <a:gd name="connsiteX146" fmla="*/ 1666499 w 1996685"/>
                <a:gd name="connsiteY146" fmla="*/ 1842328 h 1890401"/>
                <a:gd name="connsiteX147" fmla="*/ 1665435 w 1996685"/>
                <a:gd name="connsiteY147" fmla="*/ 688869 h 1890401"/>
                <a:gd name="connsiteX148" fmla="*/ 1415039 w 1996685"/>
                <a:gd name="connsiteY148" fmla="*/ 688869 h 1890401"/>
                <a:gd name="connsiteX149" fmla="*/ 420285 w 1996685"/>
                <a:gd name="connsiteY149" fmla="*/ 1018366 h 1890401"/>
                <a:gd name="connsiteX150" fmla="*/ 418469 w 1996685"/>
                <a:gd name="connsiteY150" fmla="*/ 1028512 h 1890401"/>
                <a:gd name="connsiteX151" fmla="*/ 418343 w 1996685"/>
                <a:gd name="connsiteY151" fmla="*/ 1829364 h 1890401"/>
                <a:gd name="connsiteX152" fmla="*/ 419784 w 1996685"/>
                <a:gd name="connsiteY152" fmla="*/ 1839447 h 1890401"/>
                <a:gd name="connsiteX153" fmla="*/ 420911 w 1996685"/>
                <a:gd name="connsiteY153" fmla="*/ 1841013 h 1890401"/>
                <a:gd name="connsiteX154" fmla="*/ 422540 w 1996685"/>
                <a:gd name="connsiteY154" fmla="*/ 1842391 h 1890401"/>
                <a:gd name="connsiteX155" fmla="*/ 671870 w 1996685"/>
                <a:gd name="connsiteY155" fmla="*/ 1842391 h 1890401"/>
                <a:gd name="connsiteX156" fmla="*/ 671181 w 1996685"/>
                <a:gd name="connsiteY156" fmla="*/ 1018366 h 1890401"/>
                <a:gd name="connsiteX157" fmla="*/ 420285 w 1996685"/>
                <a:gd name="connsiteY157" fmla="*/ 1018366 h 18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96685" h="1890401">
                  <a:moveTo>
                    <a:pt x="1218506" y="1842516"/>
                  </a:moveTo>
                  <a:cubicBezTo>
                    <a:pt x="1268485" y="1842516"/>
                    <a:pt x="1315395" y="1842516"/>
                    <a:pt x="1364246" y="1842516"/>
                  </a:cubicBezTo>
                  <a:cubicBezTo>
                    <a:pt x="1364685" y="1832182"/>
                    <a:pt x="1365499" y="1822788"/>
                    <a:pt x="1365499" y="1813456"/>
                  </a:cubicBezTo>
                  <a:cubicBezTo>
                    <a:pt x="1365562" y="1438740"/>
                    <a:pt x="1365562" y="1064023"/>
                    <a:pt x="1365562" y="689245"/>
                  </a:cubicBezTo>
                  <a:cubicBezTo>
                    <a:pt x="1365562" y="680351"/>
                    <a:pt x="1365248" y="671332"/>
                    <a:pt x="1366438" y="662564"/>
                  </a:cubicBezTo>
                  <a:cubicBezTo>
                    <a:pt x="1368129" y="649537"/>
                    <a:pt x="1374768" y="643274"/>
                    <a:pt x="1387795" y="641333"/>
                  </a:cubicBezTo>
                  <a:cubicBezTo>
                    <a:pt x="1393870" y="640393"/>
                    <a:pt x="1400071" y="640581"/>
                    <a:pt x="1406271" y="640581"/>
                  </a:cubicBezTo>
                  <a:cubicBezTo>
                    <a:pt x="1496020" y="640518"/>
                    <a:pt x="1585769" y="640581"/>
                    <a:pt x="1675518" y="640581"/>
                  </a:cubicBezTo>
                  <a:cubicBezTo>
                    <a:pt x="1679652" y="640581"/>
                    <a:pt x="1683723" y="640456"/>
                    <a:pt x="1687856" y="640706"/>
                  </a:cubicBezTo>
                  <a:cubicBezTo>
                    <a:pt x="1707835" y="642022"/>
                    <a:pt x="1714725" y="648974"/>
                    <a:pt x="1715539" y="668702"/>
                  </a:cubicBezTo>
                  <a:cubicBezTo>
                    <a:pt x="1715852" y="675529"/>
                    <a:pt x="1715601" y="682418"/>
                    <a:pt x="1715601" y="689245"/>
                  </a:cubicBezTo>
                  <a:cubicBezTo>
                    <a:pt x="1715601" y="1064650"/>
                    <a:pt x="1715601" y="1440055"/>
                    <a:pt x="1715601" y="1815460"/>
                  </a:cubicBezTo>
                  <a:cubicBezTo>
                    <a:pt x="1715601" y="1824165"/>
                    <a:pt x="1715601" y="1832871"/>
                    <a:pt x="1715601" y="1843581"/>
                  </a:cubicBezTo>
                  <a:cubicBezTo>
                    <a:pt x="1810674" y="1843581"/>
                    <a:pt x="1902866" y="1843581"/>
                    <a:pt x="1996685" y="1843581"/>
                  </a:cubicBezTo>
                  <a:cubicBezTo>
                    <a:pt x="1996685" y="1859489"/>
                    <a:pt x="1996685" y="1873330"/>
                    <a:pt x="1996685" y="1890178"/>
                  </a:cubicBezTo>
                  <a:cubicBezTo>
                    <a:pt x="1986665" y="1890178"/>
                    <a:pt x="1977333" y="1890178"/>
                    <a:pt x="1967938" y="1890178"/>
                  </a:cubicBezTo>
                  <a:cubicBezTo>
                    <a:pt x="1431511" y="1890178"/>
                    <a:pt x="895147" y="1890178"/>
                    <a:pt x="358719" y="1890178"/>
                  </a:cubicBezTo>
                  <a:cubicBezTo>
                    <a:pt x="299784" y="1890178"/>
                    <a:pt x="240850" y="1890929"/>
                    <a:pt x="181977" y="1889676"/>
                  </a:cubicBezTo>
                  <a:cubicBezTo>
                    <a:pt x="163877" y="1889301"/>
                    <a:pt x="144524" y="1886482"/>
                    <a:pt x="128178" y="1879280"/>
                  </a:cubicBezTo>
                  <a:cubicBezTo>
                    <a:pt x="84650" y="1859990"/>
                    <a:pt x="63168" y="1824040"/>
                    <a:pt x="61790" y="1776817"/>
                  </a:cubicBezTo>
                  <a:cubicBezTo>
                    <a:pt x="60850" y="1743247"/>
                    <a:pt x="61539" y="1709678"/>
                    <a:pt x="61539" y="1676108"/>
                  </a:cubicBezTo>
                  <a:cubicBezTo>
                    <a:pt x="61539" y="1668717"/>
                    <a:pt x="61539" y="1661265"/>
                    <a:pt x="61539" y="1651745"/>
                  </a:cubicBezTo>
                  <a:cubicBezTo>
                    <a:pt x="51894" y="1651369"/>
                    <a:pt x="43940" y="1651056"/>
                    <a:pt x="35986" y="1650680"/>
                  </a:cubicBezTo>
                  <a:cubicBezTo>
                    <a:pt x="30538" y="1650429"/>
                    <a:pt x="24901" y="1650743"/>
                    <a:pt x="19640" y="1649615"/>
                  </a:cubicBezTo>
                  <a:cubicBezTo>
                    <a:pt x="7740" y="1647110"/>
                    <a:pt x="-214" y="1637402"/>
                    <a:pt x="37" y="1626505"/>
                  </a:cubicBezTo>
                  <a:cubicBezTo>
                    <a:pt x="287" y="1614856"/>
                    <a:pt x="9494" y="1605273"/>
                    <a:pt x="22646" y="1604459"/>
                  </a:cubicBezTo>
                  <a:cubicBezTo>
                    <a:pt x="34734" y="1603707"/>
                    <a:pt x="46947" y="1604271"/>
                    <a:pt x="60287" y="1604271"/>
                  </a:cubicBezTo>
                  <a:cubicBezTo>
                    <a:pt x="60287" y="1523040"/>
                    <a:pt x="60287" y="1444564"/>
                    <a:pt x="60287" y="1363771"/>
                  </a:cubicBezTo>
                  <a:cubicBezTo>
                    <a:pt x="52896" y="1363270"/>
                    <a:pt x="45694" y="1362769"/>
                    <a:pt x="38492" y="1362393"/>
                  </a:cubicBezTo>
                  <a:cubicBezTo>
                    <a:pt x="33732" y="1362143"/>
                    <a:pt x="28846" y="1362519"/>
                    <a:pt x="24149" y="1361955"/>
                  </a:cubicBezTo>
                  <a:cubicBezTo>
                    <a:pt x="9306" y="1360201"/>
                    <a:pt x="-26" y="1351057"/>
                    <a:pt x="37" y="1338782"/>
                  </a:cubicBezTo>
                  <a:cubicBezTo>
                    <a:pt x="99" y="1326381"/>
                    <a:pt x="9494" y="1316987"/>
                    <a:pt x="24212" y="1315984"/>
                  </a:cubicBezTo>
                  <a:cubicBezTo>
                    <a:pt x="35673" y="1315170"/>
                    <a:pt x="47197" y="1315797"/>
                    <a:pt x="60099" y="1315797"/>
                  </a:cubicBezTo>
                  <a:cubicBezTo>
                    <a:pt x="60099" y="1238699"/>
                    <a:pt x="60099" y="1164420"/>
                    <a:pt x="60099" y="1087322"/>
                  </a:cubicBezTo>
                  <a:cubicBezTo>
                    <a:pt x="47197" y="1087322"/>
                    <a:pt x="35047" y="1087760"/>
                    <a:pt x="22959" y="1087197"/>
                  </a:cubicBezTo>
                  <a:cubicBezTo>
                    <a:pt x="12437" y="1086758"/>
                    <a:pt x="4922" y="1081309"/>
                    <a:pt x="1352" y="1071101"/>
                  </a:cubicBezTo>
                  <a:cubicBezTo>
                    <a:pt x="-1717" y="1062395"/>
                    <a:pt x="538" y="1054065"/>
                    <a:pt x="7114" y="1048679"/>
                  </a:cubicBezTo>
                  <a:cubicBezTo>
                    <a:pt x="11936" y="1044671"/>
                    <a:pt x="19139" y="1042416"/>
                    <a:pt x="25527" y="1041727"/>
                  </a:cubicBezTo>
                  <a:cubicBezTo>
                    <a:pt x="36299" y="1040600"/>
                    <a:pt x="47197" y="1041414"/>
                    <a:pt x="57531" y="1041414"/>
                  </a:cubicBezTo>
                  <a:cubicBezTo>
                    <a:pt x="62542" y="1024504"/>
                    <a:pt x="63168" y="848325"/>
                    <a:pt x="58345" y="825528"/>
                  </a:cubicBezTo>
                  <a:cubicBezTo>
                    <a:pt x="48137" y="825528"/>
                    <a:pt x="37302" y="825778"/>
                    <a:pt x="26529" y="825465"/>
                  </a:cubicBezTo>
                  <a:cubicBezTo>
                    <a:pt x="10433" y="824964"/>
                    <a:pt x="350" y="816321"/>
                    <a:pt x="37" y="803044"/>
                  </a:cubicBezTo>
                  <a:cubicBezTo>
                    <a:pt x="-277" y="789954"/>
                    <a:pt x="9744" y="780372"/>
                    <a:pt x="25778" y="779495"/>
                  </a:cubicBezTo>
                  <a:cubicBezTo>
                    <a:pt x="36613" y="778868"/>
                    <a:pt x="47510" y="779369"/>
                    <a:pt x="57907" y="779369"/>
                  </a:cubicBezTo>
                  <a:cubicBezTo>
                    <a:pt x="62416" y="762522"/>
                    <a:pt x="63168" y="581897"/>
                    <a:pt x="58972" y="557283"/>
                  </a:cubicBezTo>
                  <a:cubicBezTo>
                    <a:pt x="46070" y="556469"/>
                    <a:pt x="32542" y="556344"/>
                    <a:pt x="19201" y="554653"/>
                  </a:cubicBezTo>
                  <a:cubicBezTo>
                    <a:pt x="8304" y="553275"/>
                    <a:pt x="663" y="543818"/>
                    <a:pt x="99" y="533609"/>
                  </a:cubicBezTo>
                  <a:cubicBezTo>
                    <a:pt x="-464" y="523651"/>
                    <a:pt x="6613" y="513692"/>
                    <a:pt x="17197" y="510811"/>
                  </a:cubicBezTo>
                  <a:cubicBezTo>
                    <a:pt x="22396" y="509434"/>
                    <a:pt x="27970" y="509183"/>
                    <a:pt x="33418" y="508995"/>
                  </a:cubicBezTo>
                  <a:cubicBezTo>
                    <a:pt x="41560" y="508682"/>
                    <a:pt x="49765" y="508933"/>
                    <a:pt x="57406" y="508933"/>
                  </a:cubicBezTo>
                  <a:cubicBezTo>
                    <a:pt x="62291" y="493212"/>
                    <a:pt x="63606" y="316157"/>
                    <a:pt x="59222" y="287034"/>
                  </a:cubicBezTo>
                  <a:cubicBezTo>
                    <a:pt x="52395" y="286721"/>
                    <a:pt x="45068" y="286345"/>
                    <a:pt x="37803" y="286032"/>
                  </a:cubicBezTo>
                  <a:cubicBezTo>
                    <a:pt x="31665" y="285781"/>
                    <a:pt x="25339" y="286282"/>
                    <a:pt x="19389" y="285155"/>
                  </a:cubicBezTo>
                  <a:cubicBezTo>
                    <a:pt x="7991" y="283026"/>
                    <a:pt x="-277" y="272441"/>
                    <a:pt x="162" y="261857"/>
                  </a:cubicBezTo>
                  <a:cubicBezTo>
                    <a:pt x="663" y="250646"/>
                    <a:pt x="8930" y="241314"/>
                    <a:pt x="21080" y="240374"/>
                  </a:cubicBezTo>
                  <a:cubicBezTo>
                    <a:pt x="33231" y="239435"/>
                    <a:pt x="45569" y="240187"/>
                    <a:pt x="59974" y="240187"/>
                  </a:cubicBezTo>
                  <a:cubicBezTo>
                    <a:pt x="62980" y="219205"/>
                    <a:pt x="61164" y="199540"/>
                    <a:pt x="61477" y="180062"/>
                  </a:cubicBezTo>
                  <a:cubicBezTo>
                    <a:pt x="61790" y="160208"/>
                    <a:pt x="61539" y="140354"/>
                    <a:pt x="61539" y="120438"/>
                  </a:cubicBezTo>
                  <a:cubicBezTo>
                    <a:pt x="61539" y="100584"/>
                    <a:pt x="61539" y="80730"/>
                    <a:pt x="61539" y="60814"/>
                  </a:cubicBezTo>
                  <a:cubicBezTo>
                    <a:pt x="61539" y="41085"/>
                    <a:pt x="61539" y="21357"/>
                    <a:pt x="61539" y="0"/>
                  </a:cubicBezTo>
                  <a:cubicBezTo>
                    <a:pt x="77573" y="0"/>
                    <a:pt x="91414" y="0"/>
                    <a:pt x="107573" y="0"/>
                  </a:cubicBezTo>
                  <a:cubicBezTo>
                    <a:pt x="107573" y="79352"/>
                    <a:pt x="107573" y="157828"/>
                    <a:pt x="107573" y="237556"/>
                  </a:cubicBezTo>
                  <a:cubicBezTo>
                    <a:pt x="114838" y="238496"/>
                    <a:pt x="120036" y="239435"/>
                    <a:pt x="125234" y="239686"/>
                  </a:cubicBezTo>
                  <a:cubicBezTo>
                    <a:pt x="132061" y="240061"/>
                    <a:pt x="138950" y="239560"/>
                    <a:pt x="145777" y="239936"/>
                  </a:cubicBezTo>
                  <a:cubicBezTo>
                    <a:pt x="161936" y="240813"/>
                    <a:pt x="171768" y="249894"/>
                    <a:pt x="171393" y="263234"/>
                  </a:cubicBezTo>
                  <a:cubicBezTo>
                    <a:pt x="170954" y="276512"/>
                    <a:pt x="160996" y="285155"/>
                    <a:pt x="144838" y="285907"/>
                  </a:cubicBezTo>
                  <a:cubicBezTo>
                    <a:pt x="138011" y="286220"/>
                    <a:pt x="131122" y="285844"/>
                    <a:pt x="124295" y="286094"/>
                  </a:cubicBezTo>
                  <a:cubicBezTo>
                    <a:pt x="119660" y="286282"/>
                    <a:pt x="115026" y="287034"/>
                    <a:pt x="109264" y="287660"/>
                  </a:cubicBezTo>
                  <a:cubicBezTo>
                    <a:pt x="109264" y="360750"/>
                    <a:pt x="109264" y="433025"/>
                    <a:pt x="109264" y="507492"/>
                  </a:cubicBezTo>
                  <a:cubicBezTo>
                    <a:pt x="116967" y="507993"/>
                    <a:pt x="124170" y="508494"/>
                    <a:pt x="131435" y="508933"/>
                  </a:cubicBezTo>
                  <a:cubicBezTo>
                    <a:pt x="138261" y="509308"/>
                    <a:pt x="145213" y="508933"/>
                    <a:pt x="151852" y="510185"/>
                  </a:cubicBezTo>
                  <a:cubicBezTo>
                    <a:pt x="164002" y="512502"/>
                    <a:pt x="171706" y="522147"/>
                    <a:pt x="171330" y="533108"/>
                  </a:cubicBezTo>
                  <a:cubicBezTo>
                    <a:pt x="170954" y="544319"/>
                    <a:pt x="163000" y="553400"/>
                    <a:pt x="150725" y="554966"/>
                  </a:cubicBezTo>
                  <a:cubicBezTo>
                    <a:pt x="141957" y="556093"/>
                    <a:pt x="132938" y="555529"/>
                    <a:pt x="124044" y="556030"/>
                  </a:cubicBezTo>
                  <a:cubicBezTo>
                    <a:pt x="119410" y="556344"/>
                    <a:pt x="114838" y="557408"/>
                    <a:pt x="109201" y="558285"/>
                  </a:cubicBezTo>
                  <a:cubicBezTo>
                    <a:pt x="109201" y="631437"/>
                    <a:pt x="109201" y="703712"/>
                    <a:pt x="109201" y="778305"/>
                  </a:cubicBezTo>
                  <a:cubicBezTo>
                    <a:pt x="118157" y="778618"/>
                    <a:pt x="126800" y="778868"/>
                    <a:pt x="135380" y="779369"/>
                  </a:cubicBezTo>
                  <a:cubicBezTo>
                    <a:pt x="142144" y="779745"/>
                    <a:pt x="149222" y="779557"/>
                    <a:pt x="155673" y="781374"/>
                  </a:cubicBezTo>
                  <a:cubicBezTo>
                    <a:pt x="166257" y="784380"/>
                    <a:pt x="172457" y="794839"/>
                    <a:pt x="171267" y="805110"/>
                  </a:cubicBezTo>
                  <a:cubicBezTo>
                    <a:pt x="170015" y="815632"/>
                    <a:pt x="162061" y="823962"/>
                    <a:pt x="151163" y="825215"/>
                  </a:cubicBezTo>
                  <a:cubicBezTo>
                    <a:pt x="145088" y="825904"/>
                    <a:pt x="138825" y="825465"/>
                    <a:pt x="132687" y="825591"/>
                  </a:cubicBezTo>
                  <a:cubicBezTo>
                    <a:pt x="126550" y="825716"/>
                    <a:pt x="120349" y="825904"/>
                    <a:pt x="114211" y="826217"/>
                  </a:cubicBezTo>
                  <a:cubicBezTo>
                    <a:pt x="113021" y="826279"/>
                    <a:pt x="111831" y="827344"/>
                    <a:pt x="109326" y="828597"/>
                  </a:cubicBezTo>
                  <a:cubicBezTo>
                    <a:pt x="109326" y="898054"/>
                    <a:pt x="109326" y="968199"/>
                    <a:pt x="109326" y="1041414"/>
                  </a:cubicBezTo>
                  <a:cubicBezTo>
                    <a:pt x="121664" y="1041414"/>
                    <a:pt x="133063" y="1041852"/>
                    <a:pt x="144462" y="1041289"/>
                  </a:cubicBezTo>
                  <a:cubicBezTo>
                    <a:pt x="162938" y="1040412"/>
                    <a:pt x="170704" y="1053564"/>
                    <a:pt x="171205" y="1063648"/>
                  </a:cubicBezTo>
                  <a:cubicBezTo>
                    <a:pt x="171894" y="1077489"/>
                    <a:pt x="161184" y="1086758"/>
                    <a:pt x="143898" y="1087510"/>
                  </a:cubicBezTo>
                  <a:cubicBezTo>
                    <a:pt x="138449" y="1087760"/>
                    <a:pt x="132938" y="1087447"/>
                    <a:pt x="127489" y="1087635"/>
                  </a:cubicBezTo>
                  <a:cubicBezTo>
                    <a:pt x="122040" y="1087823"/>
                    <a:pt x="116654" y="1088199"/>
                    <a:pt x="111456" y="1088512"/>
                  </a:cubicBezTo>
                  <a:cubicBezTo>
                    <a:pt x="107197" y="1103919"/>
                    <a:pt x="106320" y="1289179"/>
                    <a:pt x="110516" y="1313667"/>
                  </a:cubicBezTo>
                  <a:cubicBezTo>
                    <a:pt x="115902" y="1314231"/>
                    <a:pt x="121790" y="1315045"/>
                    <a:pt x="127739" y="1315358"/>
                  </a:cubicBezTo>
                  <a:cubicBezTo>
                    <a:pt x="134566" y="1315734"/>
                    <a:pt x="141455" y="1315296"/>
                    <a:pt x="148282" y="1315984"/>
                  </a:cubicBezTo>
                  <a:cubicBezTo>
                    <a:pt x="162061" y="1317425"/>
                    <a:pt x="170704" y="1325817"/>
                    <a:pt x="171455" y="1337717"/>
                  </a:cubicBezTo>
                  <a:cubicBezTo>
                    <a:pt x="172207" y="1350118"/>
                    <a:pt x="163126" y="1359888"/>
                    <a:pt x="148470" y="1361830"/>
                  </a:cubicBezTo>
                  <a:cubicBezTo>
                    <a:pt x="142395" y="1362644"/>
                    <a:pt x="136132" y="1362206"/>
                    <a:pt x="129994" y="1362456"/>
                  </a:cubicBezTo>
                  <a:cubicBezTo>
                    <a:pt x="124545" y="1362707"/>
                    <a:pt x="119097" y="1363020"/>
                    <a:pt x="113648" y="1363521"/>
                  </a:cubicBezTo>
                  <a:cubicBezTo>
                    <a:pt x="112458" y="1363646"/>
                    <a:pt x="111393" y="1364836"/>
                    <a:pt x="109138" y="1366214"/>
                  </a:cubicBezTo>
                  <a:cubicBezTo>
                    <a:pt x="109138" y="1443938"/>
                    <a:pt x="109138" y="1522413"/>
                    <a:pt x="109138" y="1603081"/>
                  </a:cubicBezTo>
                  <a:cubicBezTo>
                    <a:pt x="121476" y="1603457"/>
                    <a:pt x="132875" y="1603707"/>
                    <a:pt x="144274" y="1604208"/>
                  </a:cubicBezTo>
                  <a:cubicBezTo>
                    <a:pt x="160871" y="1604897"/>
                    <a:pt x="170766" y="1612914"/>
                    <a:pt x="171393" y="1626066"/>
                  </a:cubicBezTo>
                  <a:cubicBezTo>
                    <a:pt x="172019" y="1639657"/>
                    <a:pt x="161309" y="1649678"/>
                    <a:pt x="144274" y="1650555"/>
                  </a:cubicBezTo>
                  <a:cubicBezTo>
                    <a:pt x="133376" y="1651118"/>
                    <a:pt x="122479" y="1650680"/>
                    <a:pt x="110516" y="1650680"/>
                  </a:cubicBezTo>
                  <a:cubicBezTo>
                    <a:pt x="109577" y="1656630"/>
                    <a:pt x="108199" y="1661076"/>
                    <a:pt x="108199" y="1665586"/>
                  </a:cubicBezTo>
                  <a:cubicBezTo>
                    <a:pt x="108011" y="1701222"/>
                    <a:pt x="107698" y="1736859"/>
                    <a:pt x="108199" y="1772433"/>
                  </a:cubicBezTo>
                  <a:cubicBezTo>
                    <a:pt x="108825" y="1816399"/>
                    <a:pt x="135130" y="1843080"/>
                    <a:pt x="178846" y="1843456"/>
                  </a:cubicBezTo>
                  <a:cubicBezTo>
                    <a:pt x="241852" y="1843957"/>
                    <a:pt x="304795" y="1843581"/>
                    <a:pt x="370181" y="1843581"/>
                  </a:cubicBezTo>
                  <a:cubicBezTo>
                    <a:pt x="370807" y="1833435"/>
                    <a:pt x="371934" y="1824228"/>
                    <a:pt x="371934" y="1815021"/>
                  </a:cubicBezTo>
                  <a:cubicBezTo>
                    <a:pt x="371997" y="1549219"/>
                    <a:pt x="371997" y="1283417"/>
                    <a:pt x="371997" y="1017614"/>
                  </a:cubicBezTo>
                  <a:cubicBezTo>
                    <a:pt x="371997" y="1010788"/>
                    <a:pt x="371747" y="1003898"/>
                    <a:pt x="372122" y="997072"/>
                  </a:cubicBezTo>
                  <a:cubicBezTo>
                    <a:pt x="373187" y="978220"/>
                    <a:pt x="379701" y="971769"/>
                    <a:pt x="398803" y="970454"/>
                  </a:cubicBezTo>
                  <a:cubicBezTo>
                    <a:pt x="404940" y="970016"/>
                    <a:pt x="411141" y="970204"/>
                    <a:pt x="417279" y="970204"/>
                  </a:cubicBezTo>
                  <a:cubicBezTo>
                    <a:pt x="503583" y="970204"/>
                    <a:pt x="589887" y="970204"/>
                    <a:pt x="676254" y="970204"/>
                  </a:cubicBezTo>
                  <a:cubicBezTo>
                    <a:pt x="681766" y="970204"/>
                    <a:pt x="687215" y="970078"/>
                    <a:pt x="692663" y="970391"/>
                  </a:cubicBezTo>
                  <a:cubicBezTo>
                    <a:pt x="714208" y="971456"/>
                    <a:pt x="720596" y="977782"/>
                    <a:pt x="721724" y="999139"/>
                  </a:cubicBezTo>
                  <a:cubicBezTo>
                    <a:pt x="722100" y="1006654"/>
                    <a:pt x="721912" y="1014232"/>
                    <a:pt x="721912" y="1021748"/>
                  </a:cubicBezTo>
                  <a:cubicBezTo>
                    <a:pt x="721912" y="1285484"/>
                    <a:pt x="721912" y="1549219"/>
                    <a:pt x="721912" y="1813017"/>
                  </a:cubicBezTo>
                  <a:cubicBezTo>
                    <a:pt x="721912" y="1822349"/>
                    <a:pt x="721912" y="1831744"/>
                    <a:pt x="721912" y="1842328"/>
                  </a:cubicBezTo>
                  <a:cubicBezTo>
                    <a:pt x="771765" y="1842328"/>
                    <a:pt x="818613" y="1842328"/>
                    <a:pt x="867401" y="1842328"/>
                  </a:cubicBezTo>
                  <a:cubicBezTo>
                    <a:pt x="867840" y="1831305"/>
                    <a:pt x="868654" y="1821222"/>
                    <a:pt x="868654" y="1811201"/>
                  </a:cubicBezTo>
                  <a:cubicBezTo>
                    <a:pt x="868717" y="1350181"/>
                    <a:pt x="868717" y="889160"/>
                    <a:pt x="868717" y="428077"/>
                  </a:cubicBezTo>
                  <a:cubicBezTo>
                    <a:pt x="868717" y="419872"/>
                    <a:pt x="868403" y="411605"/>
                    <a:pt x="869092" y="403401"/>
                  </a:cubicBezTo>
                  <a:cubicBezTo>
                    <a:pt x="870470" y="385990"/>
                    <a:pt x="877422" y="379226"/>
                    <a:pt x="895021" y="377660"/>
                  </a:cubicBezTo>
                  <a:cubicBezTo>
                    <a:pt x="899781" y="377221"/>
                    <a:pt x="904604" y="377409"/>
                    <a:pt x="909426" y="377409"/>
                  </a:cubicBezTo>
                  <a:cubicBezTo>
                    <a:pt x="999175" y="377409"/>
                    <a:pt x="1088924" y="377409"/>
                    <a:pt x="1178673" y="377409"/>
                  </a:cubicBezTo>
                  <a:cubicBezTo>
                    <a:pt x="1183496" y="377409"/>
                    <a:pt x="1188318" y="377221"/>
                    <a:pt x="1193078" y="377660"/>
                  </a:cubicBezTo>
                  <a:cubicBezTo>
                    <a:pt x="1210552" y="379288"/>
                    <a:pt x="1217441" y="386240"/>
                    <a:pt x="1218569" y="403651"/>
                  </a:cubicBezTo>
                  <a:cubicBezTo>
                    <a:pt x="1219070" y="411167"/>
                    <a:pt x="1218756" y="418745"/>
                    <a:pt x="1218756" y="426261"/>
                  </a:cubicBezTo>
                  <a:cubicBezTo>
                    <a:pt x="1218756" y="888659"/>
                    <a:pt x="1218756" y="1351120"/>
                    <a:pt x="1218756" y="1813518"/>
                  </a:cubicBezTo>
                  <a:cubicBezTo>
                    <a:pt x="1218506" y="1822975"/>
                    <a:pt x="1218506" y="1832370"/>
                    <a:pt x="1218506" y="1842516"/>
                  </a:cubicBezTo>
                  <a:close/>
                  <a:moveTo>
                    <a:pt x="1168464" y="1842516"/>
                  </a:moveTo>
                  <a:cubicBezTo>
                    <a:pt x="1169842" y="1840199"/>
                    <a:pt x="1170844" y="1839134"/>
                    <a:pt x="1171095" y="1837944"/>
                  </a:cubicBezTo>
                  <a:cubicBezTo>
                    <a:pt x="1171659" y="1835251"/>
                    <a:pt x="1172034" y="1832558"/>
                    <a:pt x="1172034" y="1829802"/>
                  </a:cubicBezTo>
                  <a:cubicBezTo>
                    <a:pt x="1172034" y="1365337"/>
                    <a:pt x="1172034" y="900872"/>
                    <a:pt x="1171972" y="436407"/>
                  </a:cubicBezTo>
                  <a:cubicBezTo>
                    <a:pt x="1171972" y="433714"/>
                    <a:pt x="1171158" y="431021"/>
                    <a:pt x="1170657" y="428390"/>
                  </a:cubicBezTo>
                  <a:cubicBezTo>
                    <a:pt x="1170531" y="427764"/>
                    <a:pt x="1170218" y="427075"/>
                    <a:pt x="1169780" y="426574"/>
                  </a:cubicBezTo>
                  <a:cubicBezTo>
                    <a:pt x="1169341" y="426073"/>
                    <a:pt x="1168652" y="425760"/>
                    <a:pt x="1167275" y="424820"/>
                  </a:cubicBezTo>
                  <a:cubicBezTo>
                    <a:pt x="1084853" y="424820"/>
                    <a:pt x="1001555" y="424820"/>
                    <a:pt x="919009" y="424820"/>
                  </a:cubicBezTo>
                  <a:cubicBezTo>
                    <a:pt x="917568" y="427200"/>
                    <a:pt x="916566" y="428328"/>
                    <a:pt x="916253" y="429518"/>
                  </a:cubicBezTo>
                  <a:cubicBezTo>
                    <a:pt x="915689" y="432148"/>
                    <a:pt x="915251" y="434904"/>
                    <a:pt x="915251" y="437597"/>
                  </a:cubicBezTo>
                  <a:cubicBezTo>
                    <a:pt x="915188" y="901373"/>
                    <a:pt x="915188" y="1365149"/>
                    <a:pt x="915251" y="1828925"/>
                  </a:cubicBezTo>
                  <a:cubicBezTo>
                    <a:pt x="915251" y="1832307"/>
                    <a:pt x="916128" y="1835689"/>
                    <a:pt x="916629" y="1839009"/>
                  </a:cubicBezTo>
                  <a:cubicBezTo>
                    <a:pt x="916754" y="1839635"/>
                    <a:pt x="917192" y="1840261"/>
                    <a:pt x="917568" y="1840700"/>
                  </a:cubicBezTo>
                  <a:cubicBezTo>
                    <a:pt x="918007" y="1841201"/>
                    <a:pt x="918633" y="1841577"/>
                    <a:pt x="919698" y="1842453"/>
                  </a:cubicBezTo>
                  <a:cubicBezTo>
                    <a:pt x="1002620" y="1842516"/>
                    <a:pt x="1085918" y="1842516"/>
                    <a:pt x="1168464" y="1842516"/>
                  </a:cubicBezTo>
                  <a:close/>
                  <a:moveTo>
                    <a:pt x="1415039" y="688869"/>
                  </a:moveTo>
                  <a:cubicBezTo>
                    <a:pt x="1410718" y="713608"/>
                    <a:pt x="1411469" y="1825293"/>
                    <a:pt x="1415666" y="1842328"/>
                  </a:cubicBezTo>
                  <a:cubicBezTo>
                    <a:pt x="1499152" y="1842328"/>
                    <a:pt x="1582951" y="1842328"/>
                    <a:pt x="1666499" y="1842328"/>
                  </a:cubicBezTo>
                  <a:cubicBezTo>
                    <a:pt x="1671134" y="1818717"/>
                    <a:pt x="1670195" y="704902"/>
                    <a:pt x="1665435" y="688869"/>
                  </a:cubicBezTo>
                  <a:cubicBezTo>
                    <a:pt x="1582512" y="688869"/>
                    <a:pt x="1499214" y="688869"/>
                    <a:pt x="1415039" y="688869"/>
                  </a:cubicBezTo>
                  <a:close/>
                  <a:moveTo>
                    <a:pt x="420285" y="1018366"/>
                  </a:moveTo>
                  <a:cubicBezTo>
                    <a:pt x="419408" y="1023251"/>
                    <a:pt x="418469" y="1025882"/>
                    <a:pt x="418469" y="1028512"/>
                  </a:cubicBezTo>
                  <a:cubicBezTo>
                    <a:pt x="418343" y="1295442"/>
                    <a:pt x="418343" y="1562434"/>
                    <a:pt x="418343" y="1829364"/>
                  </a:cubicBezTo>
                  <a:cubicBezTo>
                    <a:pt x="418343" y="1832746"/>
                    <a:pt x="419220" y="1836128"/>
                    <a:pt x="419784" y="1839447"/>
                  </a:cubicBezTo>
                  <a:cubicBezTo>
                    <a:pt x="419909" y="1840011"/>
                    <a:pt x="420473" y="1840574"/>
                    <a:pt x="420911" y="1841013"/>
                  </a:cubicBezTo>
                  <a:cubicBezTo>
                    <a:pt x="421350" y="1841514"/>
                    <a:pt x="421913" y="1841890"/>
                    <a:pt x="422540" y="1842391"/>
                  </a:cubicBezTo>
                  <a:cubicBezTo>
                    <a:pt x="505712" y="1842391"/>
                    <a:pt x="588948" y="1842391"/>
                    <a:pt x="671870" y="1842391"/>
                  </a:cubicBezTo>
                  <a:cubicBezTo>
                    <a:pt x="676818" y="1821284"/>
                    <a:pt x="676254" y="1035402"/>
                    <a:pt x="671181" y="1018366"/>
                  </a:cubicBezTo>
                  <a:cubicBezTo>
                    <a:pt x="588322" y="1018366"/>
                    <a:pt x="505086" y="1018366"/>
                    <a:pt x="420285" y="1018366"/>
                  </a:cubicBezTo>
                  <a:close/>
                </a:path>
              </a:pathLst>
            </a:custGeom>
            <a:solidFill>
              <a:schemeClr val="bg1"/>
            </a:solidFill>
            <a:ln w="6258" cap="flat">
              <a:noFill/>
              <a:prstDash val="solid"/>
              <a:miter/>
            </a:ln>
          </p:spPr>
          <p:txBody>
            <a:bodyPr rtlCol="0" anchor="ctr"/>
            <a:lstStyle/>
            <a:p>
              <a:endParaRPr lang="zh-CN" altLang="en-US">
                <a:cs typeface="Times New Roman" panose="02020503050405090304" charset="0"/>
              </a:endParaRPr>
            </a:p>
          </p:txBody>
        </p:sp>
        <p:pic>
          <p:nvPicPr>
            <p:cNvPr id="53" name="图片 5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97574" y="1355009"/>
              <a:ext cx="3684054" cy="1957154"/>
            </a:xfrm>
            <a:prstGeom prst="rect">
              <a:avLst/>
            </a:prstGeom>
          </p:spPr>
        </p:pic>
        <p:pic>
          <p:nvPicPr>
            <p:cNvPr id="54" name="图片 5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970388" y="1359529"/>
              <a:ext cx="3683742" cy="1956988"/>
            </a:xfrm>
            <a:prstGeom prst="rect">
              <a:avLst/>
            </a:prstGeom>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938027" y="1401484"/>
              <a:ext cx="3293467" cy="1956988"/>
            </a:xfrm>
            <a:prstGeom prst="rect">
              <a:avLst/>
            </a:prstGeom>
          </p:spPr>
        </p:pic>
      </p:grpSp>
      <p:grpSp>
        <p:nvGrpSpPr>
          <p:cNvPr id="34" name="组合 33"/>
          <p:cNvGrpSpPr/>
          <p:nvPr/>
        </p:nvGrpSpPr>
        <p:grpSpPr>
          <a:xfrm>
            <a:off x="4436115" y="3536006"/>
            <a:ext cx="3205714" cy="2016125"/>
            <a:chOff x="942149" y="1630111"/>
            <a:chExt cx="3205714" cy="2016125"/>
          </a:xfrm>
        </p:grpSpPr>
        <p:sp>
          <p:nvSpPr>
            <p:cNvPr id="35" name="矩形: 圆角 34"/>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cs typeface="+mn-ea"/>
              </a:endParaRPr>
            </a:p>
          </p:txBody>
        </p:sp>
        <p:grpSp>
          <p:nvGrpSpPr>
            <p:cNvPr id="36" name="组合 35"/>
            <p:cNvGrpSpPr/>
            <p:nvPr/>
          </p:nvGrpSpPr>
          <p:grpSpPr>
            <a:xfrm>
              <a:off x="3455930" y="3432921"/>
              <a:ext cx="438150" cy="75543"/>
              <a:chOff x="4867275" y="630788"/>
              <a:chExt cx="552450" cy="95250"/>
            </a:xfrm>
          </p:grpSpPr>
          <p:sp>
            <p:nvSpPr>
              <p:cNvPr id="38" name="椭圆 37"/>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39" name="椭圆 38"/>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40" name="椭圆 39"/>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grpSp>
        <p:sp>
          <p:nvSpPr>
            <p:cNvPr id="37" name="文本框 36"/>
            <p:cNvSpPr txBox="1"/>
            <p:nvPr/>
          </p:nvSpPr>
          <p:spPr>
            <a:xfrm>
              <a:off x="1005014" y="2344486"/>
              <a:ext cx="3079115" cy="337185"/>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Times New Roman" panose="02020503050405090304" charset="0"/>
                </a:rPr>
                <a:t>加入购物车后，购物车界面如图</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grpSp>
        <p:nvGrpSpPr>
          <p:cNvPr id="42" name="组合 41"/>
          <p:cNvGrpSpPr/>
          <p:nvPr/>
        </p:nvGrpSpPr>
        <p:grpSpPr>
          <a:xfrm>
            <a:off x="8208773" y="3532007"/>
            <a:ext cx="3205714" cy="2020124"/>
            <a:chOff x="942149" y="1626112"/>
            <a:chExt cx="3205714" cy="2020124"/>
          </a:xfrm>
        </p:grpSpPr>
        <p:sp>
          <p:nvSpPr>
            <p:cNvPr id="43" name="矩形: 圆角 42"/>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cs typeface="+mn-ea"/>
              </a:endParaRPr>
            </a:p>
          </p:txBody>
        </p:sp>
        <p:grpSp>
          <p:nvGrpSpPr>
            <p:cNvPr id="44" name="组合 43"/>
            <p:cNvGrpSpPr/>
            <p:nvPr/>
          </p:nvGrpSpPr>
          <p:grpSpPr>
            <a:xfrm>
              <a:off x="3455930" y="3432921"/>
              <a:ext cx="438150" cy="75543"/>
              <a:chOff x="4867275" y="630788"/>
              <a:chExt cx="552450" cy="95250"/>
            </a:xfrm>
          </p:grpSpPr>
          <p:sp>
            <p:nvSpPr>
              <p:cNvPr id="60" name="椭圆 59"/>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61" name="椭圆 60"/>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sp>
            <p:nvSpPr>
              <p:cNvPr id="62" name="椭圆 61"/>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503050405090304" charset="0"/>
                </a:endParaRPr>
              </a:p>
            </p:txBody>
          </p:sp>
        </p:grpSp>
        <p:sp>
          <p:nvSpPr>
            <p:cNvPr id="59" name="文本框 58"/>
            <p:cNvSpPr txBox="1"/>
            <p:nvPr/>
          </p:nvSpPr>
          <p:spPr>
            <a:xfrm>
              <a:off x="1102898" y="1626112"/>
              <a:ext cx="2883901" cy="1568450"/>
            </a:xfrm>
            <a:prstGeom prst="rect">
              <a:avLst/>
            </a:prstGeom>
            <a:noFill/>
          </p:spPr>
          <p:txBody>
            <a:bodyPr wrap="square">
              <a:spAutoFit/>
            </a:bodyPr>
            <a:lstStyle/>
            <a:p>
              <a:pPr indent="0" fontAlgn="auto">
                <a:lnSpc>
                  <a:spcPct val="100000"/>
                </a:lnSpc>
              </a:pPr>
              <a:r>
                <a:rPr lang="zh-CN" altLang="en-US" sz="1600" dirty="0">
                  <a:latin typeface="华文中宋" panose="02010600040101010101" charset="-122"/>
                  <a:ea typeface="华文中宋" panose="02010600040101010101" charset="-122"/>
                  <a:cs typeface="Times New Roman" panose="02020503050405090304" charset="0"/>
                </a:rPr>
                <a:t>进入购物车界面后，用户可查看已选商品的详情，并根据需要调整购买数量。系统会实时更新商品数量和相应金额。例如，增加购买数量，相应金额及结算金额会发生相应改变</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258330" cy="52197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购物车添加</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grpSp>
        <p:nvGrpSpPr>
          <p:cNvPr id="3" name="组合 2"/>
          <p:cNvGrpSpPr/>
          <p:nvPr/>
        </p:nvGrpSpPr>
        <p:grpSpPr>
          <a:xfrm>
            <a:off x="1307765" y="4047023"/>
            <a:ext cx="3205714" cy="2016125"/>
            <a:chOff x="942149" y="1630111"/>
            <a:chExt cx="3205714" cy="2016125"/>
          </a:xfrm>
        </p:grpSpPr>
        <p:sp>
          <p:nvSpPr>
            <p:cNvPr id="6" name="矩形: 圆角 5"/>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5" name="组合 4"/>
            <p:cNvGrpSpPr/>
            <p:nvPr/>
          </p:nvGrpSpPr>
          <p:grpSpPr>
            <a:xfrm>
              <a:off x="3455930" y="3432921"/>
              <a:ext cx="438150" cy="75543"/>
              <a:chOff x="4867275" y="630788"/>
              <a:chExt cx="552450" cy="95250"/>
            </a:xfrm>
          </p:grpSpPr>
          <p:sp>
            <p:nvSpPr>
              <p:cNvPr id="4" name="椭圆 3"/>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5" name="椭圆 24"/>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6" name="椭圆 25"/>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18" name="文本框 17"/>
            <p:cNvSpPr txBox="1"/>
            <p:nvPr/>
          </p:nvSpPr>
          <p:spPr>
            <a:xfrm>
              <a:off x="1100703" y="2005605"/>
              <a:ext cx="2883901" cy="1076325"/>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Times New Roman" panose="02020503050405090304" charset="0"/>
                </a:rPr>
                <a:t>此外，用户可返回商城界面继续挑选其他商品并重复添加操作，所有选购商品将统一显示于购物车中。</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sp>
        <p:nvSpPr>
          <p:cNvPr id="20"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Times New Roman" panose="02020503050405090304" charset="0"/>
            </a:endParaRPr>
          </a:p>
        </p:txBody>
      </p:sp>
      <p:cxnSp>
        <p:nvCxnSpPr>
          <p:cNvPr id="46" name="直接连接符 45"/>
          <p:cNvCxnSpPr/>
          <p:nvPr/>
        </p:nvCxnSpPr>
        <p:spPr>
          <a:xfrm>
            <a:off x="9452033" y="5140903"/>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452033" y="3759132"/>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678746" y="2387193"/>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p:cNvGrpSpPr>
            <a:grpSpLocks noChangeAspect="1"/>
          </p:cNvGrpSpPr>
          <p:nvPr/>
        </p:nvGrpSpPr>
        <p:grpSpPr>
          <a:xfrm>
            <a:off x="729392" y="1170456"/>
            <a:ext cx="10722676" cy="2598509"/>
            <a:chOff x="2063046" y="1101381"/>
            <a:chExt cx="8076144" cy="1957154"/>
          </a:xfrm>
        </p:grpSpPr>
        <p:pic>
          <p:nvPicPr>
            <p:cNvPr id="53" name="图片 5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063046" y="1101381"/>
              <a:ext cx="3285733" cy="1957154"/>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869645" y="1101546"/>
              <a:ext cx="3269545" cy="1956988"/>
            </a:xfrm>
            <a:prstGeom prst="rect">
              <a:avLst/>
            </a:prstGeom>
          </p:spPr>
        </p:pic>
      </p:grpSp>
      <p:grpSp>
        <p:nvGrpSpPr>
          <p:cNvPr id="34" name="组合 33"/>
          <p:cNvGrpSpPr/>
          <p:nvPr/>
        </p:nvGrpSpPr>
        <p:grpSpPr>
          <a:xfrm>
            <a:off x="7678728" y="4047022"/>
            <a:ext cx="3205714" cy="2016125"/>
            <a:chOff x="942149" y="1630111"/>
            <a:chExt cx="3205714" cy="2016125"/>
          </a:xfrm>
        </p:grpSpPr>
        <p:sp>
          <p:nvSpPr>
            <p:cNvPr id="35" name="矩形: 圆角 34"/>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36" name="组合 35"/>
            <p:cNvGrpSpPr/>
            <p:nvPr/>
          </p:nvGrpSpPr>
          <p:grpSpPr>
            <a:xfrm>
              <a:off x="3455930" y="3432921"/>
              <a:ext cx="438150" cy="75543"/>
              <a:chOff x="4867275" y="630788"/>
              <a:chExt cx="552450" cy="95250"/>
            </a:xfrm>
          </p:grpSpPr>
          <p:sp>
            <p:nvSpPr>
              <p:cNvPr id="38" name="椭圆 37"/>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39" name="椭圆 38"/>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40" name="椭圆 39"/>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37" name="文本框 36"/>
            <p:cNvSpPr txBox="1"/>
            <p:nvPr/>
          </p:nvSpPr>
          <p:spPr>
            <a:xfrm>
              <a:off x="1100703" y="2375175"/>
              <a:ext cx="2883901" cy="337185"/>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Times New Roman" panose="02020503050405090304" charset="0"/>
                </a:rPr>
                <a:t>增加商品后，购物车界面如图。</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258330" cy="521970"/>
          </a:xfrm>
          <a:prstGeom prst="rect">
            <a:avLst/>
          </a:prstGeom>
          <a:noFill/>
        </p:spPr>
        <p:txBody>
          <a:bodyPr wrap="square" rtlCol="0">
            <a:spAutoFit/>
          </a:bodyPr>
          <a:lstStyle/>
          <a:p>
            <a:r>
              <a:rPr lang="zh-CN" altLang="en-US" sz="2800" dirty="0">
                <a:latin typeface="华文中宋" panose="02010600040101010101" charset="-122"/>
                <a:ea typeface="华文中宋" panose="02010600040101010101" charset="-122"/>
                <a:cs typeface="Times New Roman" panose="02020503050405090304" charset="0"/>
              </a:rPr>
              <a:t>商品</a:t>
            </a:r>
            <a:r>
              <a:rPr lang="zh-CN" altLang="en-US" sz="2800" dirty="0">
                <a:latin typeface="华文中宋" panose="02010600040101010101" charset="-122"/>
                <a:ea typeface="华文中宋" panose="02010600040101010101" charset="-122"/>
                <a:cs typeface="Times New Roman" panose="02020503050405090304" charset="0"/>
              </a:rPr>
              <a:t>降价</a:t>
            </a:r>
            <a:endParaRPr lang="zh-CN" altLang="en-US" sz="2800" dirty="0">
              <a:latin typeface="华文中宋" panose="02010600040101010101" charset="-122"/>
              <a:ea typeface="华文中宋" panose="02010600040101010101" charset="-122"/>
              <a:cs typeface="Times New Roman" panose="02020503050405090304" charset="0"/>
            </a:endParaRPr>
          </a:p>
        </p:txBody>
      </p:sp>
      <p:grpSp>
        <p:nvGrpSpPr>
          <p:cNvPr id="3" name="组合 2"/>
          <p:cNvGrpSpPr/>
          <p:nvPr/>
        </p:nvGrpSpPr>
        <p:grpSpPr>
          <a:xfrm>
            <a:off x="663457" y="3536006"/>
            <a:ext cx="3205714" cy="2106780"/>
            <a:chOff x="942149" y="1630111"/>
            <a:chExt cx="3205714" cy="2106780"/>
          </a:xfrm>
        </p:grpSpPr>
        <p:sp>
          <p:nvSpPr>
            <p:cNvPr id="6" name="矩形: 圆角 5"/>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5" name="组合 4"/>
            <p:cNvGrpSpPr/>
            <p:nvPr/>
          </p:nvGrpSpPr>
          <p:grpSpPr>
            <a:xfrm>
              <a:off x="3455930" y="3432921"/>
              <a:ext cx="438150" cy="75543"/>
              <a:chOff x="4867275" y="630788"/>
              <a:chExt cx="552450" cy="95250"/>
            </a:xfrm>
          </p:grpSpPr>
          <p:sp>
            <p:nvSpPr>
              <p:cNvPr id="4" name="椭圆 3"/>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5" name="椭圆 24"/>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6" name="椭圆 25"/>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18" name="文本框 17"/>
            <p:cNvSpPr txBox="1"/>
            <p:nvPr/>
          </p:nvSpPr>
          <p:spPr>
            <a:xfrm>
              <a:off x="1073087" y="1675681"/>
              <a:ext cx="2883901" cy="2061210"/>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华文中宋" panose="02010600040101010101" charset="-122"/>
                </a:rPr>
                <a:t>当购物车中的商品发生降价，系统会在购物车界面向用户提示降价信息，显示相应商品降价的金额。</a:t>
              </a:r>
              <a:endParaRPr lang="zh-CN" altLang="en-US" sz="1600" dirty="0">
                <a:latin typeface="华文中宋" panose="02010600040101010101" charset="-122"/>
                <a:ea typeface="华文中宋" panose="02010600040101010101" charset="-122"/>
                <a:cs typeface="华文中宋" panose="02010600040101010101" charset="-122"/>
              </a:endParaRPr>
            </a:p>
            <a:p>
              <a:r>
                <a:rPr lang="zh-CN" altLang="en-US" sz="1600" dirty="0">
                  <a:latin typeface="华文中宋" panose="02010600040101010101" charset="-122"/>
                  <a:ea typeface="华文中宋" panose="02010600040101010101" charset="-122"/>
                  <a:cs typeface="华文中宋" panose="02010600040101010101" charset="-122"/>
                </a:rPr>
                <a:t>例如，对之前加入购物车中的鞋，在数据库中修改其价格进行商品降价操作如下。商品原价</a:t>
              </a:r>
              <a:r>
                <a:rPr lang="en-US" altLang="zh-CN" sz="1600" dirty="0">
                  <a:latin typeface="华文中宋" panose="02010600040101010101" charset="-122"/>
                  <a:ea typeface="华文中宋" panose="02010600040101010101" charset="-122"/>
                  <a:cs typeface="华文中宋" panose="02010600040101010101" charset="-122"/>
                </a:rPr>
                <a:t>544.00</a:t>
              </a:r>
              <a:r>
                <a:rPr lang="zh-CN" altLang="en-US" sz="1600" dirty="0">
                  <a:latin typeface="华文中宋" panose="02010600040101010101" charset="-122"/>
                  <a:ea typeface="华文中宋" panose="02010600040101010101" charset="-122"/>
                  <a:cs typeface="华文中宋" panose="02010600040101010101" charset="-122"/>
                </a:rPr>
                <a:t>元</a:t>
              </a:r>
              <a:r>
                <a:rPr lang="en-US" altLang="zh-CN" sz="1600" dirty="0">
                  <a:latin typeface="华文中宋" panose="02010600040101010101" charset="-122"/>
                  <a:ea typeface="华文中宋" panose="02010600040101010101" charset="-122"/>
                  <a:cs typeface="华文中宋" panose="02010600040101010101" charset="-122"/>
                </a:rPr>
                <a:t>.</a:t>
              </a:r>
              <a:endParaRPr lang="en-US" altLang="zh-CN" sz="1600" dirty="0">
                <a:latin typeface="华文中宋" panose="02010600040101010101" charset="-122"/>
                <a:ea typeface="华文中宋" panose="02010600040101010101" charset="-122"/>
                <a:cs typeface="华文中宋" panose="02010600040101010101" charset="-122"/>
              </a:endParaRPr>
            </a:p>
          </p:txBody>
        </p:sp>
      </p:grpSp>
      <p:sp>
        <p:nvSpPr>
          <p:cNvPr id="20"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Times New Roman" panose="02020503050405090304" charset="0"/>
            </a:endParaRPr>
          </a:p>
        </p:txBody>
      </p:sp>
      <p:cxnSp>
        <p:nvCxnSpPr>
          <p:cNvPr id="46" name="直接连接符 45"/>
          <p:cNvCxnSpPr/>
          <p:nvPr/>
        </p:nvCxnSpPr>
        <p:spPr>
          <a:xfrm>
            <a:off x="9452033" y="5140903"/>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452033" y="3759132"/>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424287" y="1411316"/>
            <a:ext cx="11029913" cy="1956988"/>
            <a:chOff x="197574" y="1401484"/>
            <a:chExt cx="11029913" cy="1956988"/>
          </a:xfrm>
        </p:grpSpPr>
        <p:cxnSp>
          <p:nvCxnSpPr>
            <p:cNvPr id="47" name="直接连接符 46"/>
            <p:cNvCxnSpPr/>
            <p:nvPr/>
          </p:nvCxnSpPr>
          <p:spPr>
            <a:xfrm>
              <a:off x="9452033" y="2377361"/>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9701780" y="1484392"/>
              <a:ext cx="601285" cy="569279"/>
            </a:xfrm>
            <a:custGeom>
              <a:avLst/>
              <a:gdLst>
                <a:gd name="connsiteX0" fmla="*/ 1218506 w 1996685"/>
                <a:gd name="connsiteY0" fmla="*/ 1842516 h 1890401"/>
                <a:gd name="connsiteX1" fmla="*/ 1364246 w 1996685"/>
                <a:gd name="connsiteY1" fmla="*/ 1842516 h 1890401"/>
                <a:gd name="connsiteX2" fmla="*/ 1365499 w 1996685"/>
                <a:gd name="connsiteY2" fmla="*/ 1813456 h 1890401"/>
                <a:gd name="connsiteX3" fmla="*/ 1365562 w 1996685"/>
                <a:gd name="connsiteY3" fmla="*/ 689245 h 1890401"/>
                <a:gd name="connsiteX4" fmla="*/ 1366438 w 1996685"/>
                <a:gd name="connsiteY4" fmla="*/ 662564 h 1890401"/>
                <a:gd name="connsiteX5" fmla="*/ 1387795 w 1996685"/>
                <a:gd name="connsiteY5" fmla="*/ 641333 h 1890401"/>
                <a:gd name="connsiteX6" fmla="*/ 1406271 w 1996685"/>
                <a:gd name="connsiteY6" fmla="*/ 640581 h 1890401"/>
                <a:gd name="connsiteX7" fmla="*/ 1675518 w 1996685"/>
                <a:gd name="connsiteY7" fmla="*/ 640581 h 1890401"/>
                <a:gd name="connsiteX8" fmla="*/ 1687856 w 1996685"/>
                <a:gd name="connsiteY8" fmla="*/ 640706 h 1890401"/>
                <a:gd name="connsiteX9" fmla="*/ 1715539 w 1996685"/>
                <a:gd name="connsiteY9" fmla="*/ 668702 h 1890401"/>
                <a:gd name="connsiteX10" fmla="*/ 1715601 w 1996685"/>
                <a:gd name="connsiteY10" fmla="*/ 689245 h 1890401"/>
                <a:gd name="connsiteX11" fmla="*/ 1715601 w 1996685"/>
                <a:gd name="connsiteY11" fmla="*/ 1815460 h 1890401"/>
                <a:gd name="connsiteX12" fmla="*/ 1715601 w 1996685"/>
                <a:gd name="connsiteY12" fmla="*/ 1843581 h 1890401"/>
                <a:gd name="connsiteX13" fmla="*/ 1996685 w 1996685"/>
                <a:gd name="connsiteY13" fmla="*/ 1843581 h 1890401"/>
                <a:gd name="connsiteX14" fmla="*/ 1996685 w 1996685"/>
                <a:gd name="connsiteY14" fmla="*/ 1890178 h 1890401"/>
                <a:gd name="connsiteX15" fmla="*/ 1967938 w 1996685"/>
                <a:gd name="connsiteY15" fmla="*/ 1890178 h 1890401"/>
                <a:gd name="connsiteX16" fmla="*/ 358719 w 1996685"/>
                <a:gd name="connsiteY16" fmla="*/ 1890178 h 1890401"/>
                <a:gd name="connsiteX17" fmla="*/ 181977 w 1996685"/>
                <a:gd name="connsiteY17" fmla="*/ 1889676 h 1890401"/>
                <a:gd name="connsiteX18" fmla="*/ 128178 w 1996685"/>
                <a:gd name="connsiteY18" fmla="*/ 1879280 h 1890401"/>
                <a:gd name="connsiteX19" fmla="*/ 61790 w 1996685"/>
                <a:gd name="connsiteY19" fmla="*/ 1776817 h 1890401"/>
                <a:gd name="connsiteX20" fmla="*/ 61539 w 1996685"/>
                <a:gd name="connsiteY20" fmla="*/ 1676108 h 1890401"/>
                <a:gd name="connsiteX21" fmla="*/ 61539 w 1996685"/>
                <a:gd name="connsiteY21" fmla="*/ 1651745 h 1890401"/>
                <a:gd name="connsiteX22" fmla="*/ 35986 w 1996685"/>
                <a:gd name="connsiteY22" fmla="*/ 1650680 h 1890401"/>
                <a:gd name="connsiteX23" fmla="*/ 19640 w 1996685"/>
                <a:gd name="connsiteY23" fmla="*/ 1649615 h 1890401"/>
                <a:gd name="connsiteX24" fmla="*/ 37 w 1996685"/>
                <a:gd name="connsiteY24" fmla="*/ 1626505 h 1890401"/>
                <a:gd name="connsiteX25" fmla="*/ 22646 w 1996685"/>
                <a:gd name="connsiteY25" fmla="*/ 1604459 h 1890401"/>
                <a:gd name="connsiteX26" fmla="*/ 60287 w 1996685"/>
                <a:gd name="connsiteY26" fmla="*/ 1604271 h 1890401"/>
                <a:gd name="connsiteX27" fmla="*/ 60287 w 1996685"/>
                <a:gd name="connsiteY27" fmla="*/ 1363771 h 1890401"/>
                <a:gd name="connsiteX28" fmla="*/ 38492 w 1996685"/>
                <a:gd name="connsiteY28" fmla="*/ 1362393 h 1890401"/>
                <a:gd name="connsiteX29" fmla="*/ 24149 w 1996685"/>
                <a:gd name="connsiteY29" fmla="*/ 1361955 h 1890401"/>
                <a:gd name="connsiteX30" fmla="*/ 37 w 1996685"/>
                <a:gd name="connsiteY30" fmla="*/ 1338782 h 1890401"/>
                <a:gd name="connsiteX31" fmla="*/ 24212 w 1996685"/>
                <a:gd name="connsiteY31" fmla="*/ 1315984 h 1890401"/>
                <a:gd name="connsiteX32" fmla="*/ 60099 w 1996685"/>
                <a:gd name="connsiteY32" fmla="*/ 1315797 h 1890401"/>
                <a:gd name="connsiteX33" fmla="*/ 60099 w 1996685"/>
                <a:gd name="connsiteY33" fmla="*/ 1087322 h 1890401"/>
                <a:gd name="connsiteX34" fmla="*/ 22959 w 1996685"/>
                <a:gd name="connsiteY34" fmla="*/ 1087197 h 1890401"/>
                <a:gd name="connsiteX35" fmla="*/ 1352 w 1996685"/>
                <a:gd name="connsiteY35" fmla="*/ 1071101 h 1890401"/>
                <a:gd name="connsiteX36" fmla="*/ 7114 w 1996685"/>
                <a:gd name="connsiteY36" fmla="*/ 1048679 h 1890401"/>
                <a:gd name="connsiteX37" fmla="*/ 25527 w 1996685"/>
                <a:gd name="connsiteY37" fmla="*/ 1041727 h 1890401"/>
                <a:gd name="connsiteX38" fmla="*/ 57531 w 1996685"/>
                <a:gd name="connsiteY38" fmla="*/ 1041414 h 1890401"/>
                <a:gd name="connsiteX39" fmla="*/ 58345 w 1996685"/>
                <a:gd name="connsiteY39" fmla="*/ 825528 h 1890401"/>
                <a:gd name="connsiteX40" fmla="*/ 26529 w 1996685"/>
                <a:gd name="connsiteY40" fmla="*/ 825465 h 1890401"/>
                <a:gd name="connsiteX41" fmla="*/ 37 w 1996685"/>
                <a:gd name="connsiteY41" fmla="*/ 803044 h 1890401"/>
                <a:gd name="connsiteX42" fmla="*/ 25778 w 1996685"/>
                <a:gd name="connsiteY42" fmla="*/ 779495 h 1890401"/>
                <a:gd name="connsiteX43" fmla="*/ 57907 w 1996685"/>
                <a:gd name="connsiteY43" fmla="*/ 779369 h 1890401"/>
                <a:gd name="connsiteX44" fmla="*/ 58972 w 1996685"/>
                <a:gd name="connsiteY44" fmla="*/ 557283 h 1890401"/>
                <a:gd name="connsiteX45" fmla="*/ 19201 w 1996685"/>
                <a:gd name="connsiteY45" fmla="*/ 554653 h 1890401"/>
                <a:gd name="connsiteX46" fmla="*/ 99 w 1996685"/>
                <a:gd name="connsiteY46" fmla="*/ 533609 h 1890401"/>
                <a:gd name="connsiteX47" fmla="*/ 17197 w 1996685"/>
                <a:gd name="connsiteY47" fmla="*/ 510811 h 1890401"/>
                <a:gd name="connsiteX48" fmla="*/ 33418 w 1996685"/>
                <a:gd name="connsiteY48" fmla="*/ 508995 h 1890401"/>
                <a:gd name="connsiteX49" fmla="*/ 57406 w 1996685"/>
                <a:gd name="connsiteY49" fmla="*/ 508933 h 1890401"/>
                <a:gd name="connsiteX50" fmla="*/ 59222 w 1996685"/>
                <a:gd name="connsiteY50" fmla="*/ 287034 h 1890401"/>
                <a:gd name="connsiteX51" fmla="*/ 37803 w 1996685"/>
                <a:gd name="connsiteY51" fmla="*/ 286032 h 1890401"/>
                <a:gd name="connsiteX52" fmla="*/ 19389 w 1996685"/>
                <a:gd name="connsiteY52" fmla="*/ 285155 h 1890401"/>
                <a:gd name="connsiteX53" fmla="*/ 162 w 1996685"/>
                <a:gd name="connsiteY53" fmla="*/ 261857 h 1890401"/>
                <a:gd name="connsiteX54" fmla="*/ 21080 w 1996685"/>
                <a:gd name="connsiteY54" fmla="*/ 240374 h 1890401"/>
                <a:gd name="connsiteX55" fmla="*/ 59974 w 1996685"/>
                <a:gd name="connsiteY55" fmla="*/ 240187 h 1890401"/>
                <a:gd name="connsiteX56" fmla="*/ 61477 w 1996685"/>
                <a:gd name="connsiteY56" fmla="*/ 180062 h 1890401"/>
                <a:gd name="connsiteX57" fmla="*/ 61539 w 1996685"/>
                <a:gd name="connsiteY57" fmla="*/ 120438 h 1890401"/>
                <a:gd name="connsiteX58" fmla="*/ 61539 w 1996685"/>
                <a:gd name="connsiteY58" fmla="*/ 60814 h 1890401"/>
                <a:gd name="connsiteX59" fmla="*/ 61539 w 1996685"/>
                <a:gd name="connsiteY59" fmla="*/ 0 h 1890401"/>
                <a:gd name="connsiteX60" fmla="*/ 107573 w 1996685"/>
                <a:gd name="connsiteY60" fmla="*/ 0 h 1890401"/>
                <a:gd name="connsiteX61" fmla="*/ 107573 w 1996685"/>
                <a:gd name="connsiteY61" fmla="*/ 237556 h 1890401"/>
                <a:gd name="connsiteX62" fmla="*/ 125234 w 1996685"/>
                <a:gd name="connsiteY62" fmla="*/ 239686 h 1890401"/>
                <a:gd name="connsiteX63" fmla="*/ 145777 w 1996685"/>
                <a:gd name="connsiteY63" fmla="*/ 239936 h 1890401"/>
                <a:gd name="connsiteX64" fmla="*/ 171393 w 1996685"/>
                <a:gd name="connsiteY64" fmla="*/ 263234 h 1890401"/>
                <a:gd name="connsiteX65" fmla="*/ 144838 w 1996685"/>
                <a:gd name="connsiteY65" fmla="*/ 285907 h 1890401"/>
                <a:gd name="connsiteX66" fmla="*/ 124295 w 1996685"/>
                <a:gd name="connsiteY66" fmla="*/ 286094 h 1890401"/>
                <a:gd name="connsiteX67" fmla="*/ 109264 w 1996685"/>
                <a:gd name="connsiteY67" fmla="*/ 287660 h 1890401"/>
                <a:gd name="connsiteX68" fmla="*/ 109264 w 1996685"/>
                <a:gd name="connsiteY68" fmla="*/ 507492 h 1890401"/>
                <a:gd name="connsiteX69" fmla="*/ 131435 w 1996685"/>
                <a:gd name="connsiteY69" fmla="*/ 508933 h 1890401"/>
                <a:gd name="connsiteX70" fmla="*/ 151852 w 1996685"/>
                <a:gd name="connsiteY70" fmla="*/ 510185 h 1890401"/>
                <a:gd name="connsiteX71" fmla="*/ 171330 w 1996685"/>
                <a:gd name="connsiteY71" fmla="*/ 533108 h 1890401"/>
                <a:gd name="connsiteX72" fmla="*/ 150725 w 1996685"/>
                <a:gd name="connsiteY72" fmla="*/ 554966 h 1890401"/>
                <a:gd name="connsiteX73" fmla="*/ 124044 w 1996685"/>
                <a:gd name="connsiteY73" fmla="*/ 556030 h 1890401"/>
                <a:gd name="connsiteX74" fmla="*/ 109201 w 1996685"/>
                <a:gd name="connsiteY74" fmla="*/ 558285 h 1890401"/>
                <a:gd name="connsiteX75" fmla="*/ 109201 w 1996685"/>
                <a:gd name="connsiteY75" fmla="*/ 778305 h 1890401"/>
                <a:gd name="connsiteX76" fmla="*/ 135380 w 1996685"/>
                <a:gd name="connsiteY76" fmla="*/ 779369 h 1890401"/>
                <a:gd name="connsiteX77" fmla="*/ 155673 w 1996685"/>
                <a:gd name="connsiteY77" fmla="*/ 781374 h 1890401"/>
                <a:gd name="connsiteX78" fmla="*/ 171267 w 1996685"/>
                <a:gd name="connsiteY78" fmla="*/ 805110 h 1890401"/>
                <a:gd name="connsiteX79" fmla="*/ 151163 w 1996685"/>
                <a:gd name="connsiteY79" fmla="*/ 825215 h 1890401"/>
                <a:gd name="connsiteX80" fmla="*/ 132687 w 1996685"/>
                <a:gd name="connsiteY80" fmla="*/ 825591 h 1890401"/>
                <a:gd name="connsiteX81" fmla="*/ 114211 w 1996685"/>
                <a:gd name="connsiteY81" fmla="*/ 826217 h 1890401"/>
                <a:gd name="connsiteX82" fmla="*/ 109326 w 1996685"/>
                <a:gd name="connsiteY82" fmla="*/ 828597 h 1890401"/>
                <a:gd name="connsiteX83" fmla="*/ 109326 w 1996685"/>
                <a:gd name="connsiteY83" fmla="*/ 1041414 h 1890401"/>
                <a:gd name="connsiteX84" fmla="*/ 144462 w 1996685"/>
                <a:gd name="connsiteY84" fmla="*/ 1041289 h 1890401"/>
                <a:gd name="connsiteX85" fmla="*/ 171205 w 1996685"/>
                <a:gd name="connsiteY85" fmla="*/ 1063648 h 1890401"/>
                <a:gd name="connsiteX86" fmla="*/ 143898 w 1996685"/>
                <a:gd name="connsiteY86" fmla="*/ 1087510 h 1890401"/>
                <a:gd name="connsiteX87" fmla="*/ 127489 w 1996685"/>
                <a:gd name="connsiteY87" fmla="*/ 1087635 h 1890401"/>
                <a:gd name="connsiteX88" fmla="*/ 111456 w 1996685"/>
                <a:gd name="connsiteY88" fmla="*/ 1088512 h 1890401"/>
                <a:gd name="connsiteX89" fmla="*/ 110516 w 1996685"/>
                <a:gd name="connsiteY89" fmla="*/ 1313667 h 1890401"/>
                <a:gd name="connsiteX90" fmla="*/ 127739 w 1996685"/>
                <a:gd name="connsiteY90" fmla="*/ 1315358 h 1890401"/>
                <a:gd name="connsiteX91" fmla="*/ 148282 w 1996685"/>
                <a:gd name="connsiteY91" fmla="*/ 1315984 h 1890401"/>
                <a:gd name="connsiteX92" fmla="*/ 171455 w 1996685"/>
                <a:gd name="connsiteY92" fmla="*/ 1337717 h 1890401"/>
                <a:gd name="connsiteX93" fmla="*/ 148470 w 1996685"/>
                <a:gd name="connsiteY93" fmla="*/ 1361830 h 1890401"/>
                <a:gd name="connsiteX94" fmla="*/ 129994 w 1996685"/>
                <a:gd name="connsiteY94" fmla="*/ 1362456 h 1890401"/>
                <a:gd name="connsiteX95" fmla="*/ 113648 w 1996685"/>
                <a:gd name="connsiteY95" fmla="*/ 1363521 h 1890401"/>
                <a:gd name="connsiteX96" fmla="*/ 109138 w 1996685"/>
                <a:gd name="connsiteY96" fmla="*/ 1366214 h 1890401"/>
                <a:gd name="connsiteX97" fmla="*/ 109138 w 1996685"/>
                <a:gd name="connsiteY97" fmla="*/ 1603081 h 1890401"/>
                <a:gd name="connsiteX98" fmla="*/ 144274 w 1996685"/>
                <a:gd name="connsiteY98" fmla="*/ 1604208 h 1890401"/>
                <a:gd name="connsiteX99" fmla="*/ 171393 w 1996685"/>
                <a:gd name="connsiteY99" fmla="*/ 1626066 h 1890401"/>
                <a:gd name="connsiteX100" fmla="*/ 144274 w 1996685"/>
                <a:gd name="connsiteY100" fmla="*/ 1650555 h 1890401"/>
                <a:gd name="connsiteX101" fmla="*/ 110516 w 1996685"/>
                <a:gd name="connsiteY101" fmla="*/ 1650680 h 1890401"/>
                <a:gd name="connsiteX102" fmla="*/ 108199 w 1996685"/>
                <a:gd name="connsiteY102" fmla="*/ 1665586 h 1890401"/>
                <a:gd name="connsiteX103" fmla="*/ 108199 w 1996685"/>
                <a:gd name="connsiteY103" fmla="*/ 1772433 h 1890401"/>
                <a:gd name="connsiteX104" fmla="*/ 178846 w 1996685"/>
                <a:gd name="connsiteY104" fmla="*/ 1843456 h 1890401"/>
                <a:gd name="connsiteX105" fmla="*/ 370181 w 1996685"/>
                <a:gd name="connsiteY105" fmla="*/ 1843581 h 1890401"/>
                <a:gd name="connsiteX106" fmla="*/ 371934 w 1996685"/>
                <a:gd name="connsiteY106" fmla="*/ 1815021 h 1890401"/>
                <a:gd name="connsiteX107" fmla="*/ 371997 w 1996685"/>
                <a:gd name="connsiteY107" fmla="*/ 1017614 h 1890401"/>
                <a:gd name="connsiteX108" fmla="*/ 372122 w 1996685"/>
                <a:gd name="connsiteY108" fmla="*/ 997072 h 1890401"/>
                <a:gd name="connsiteX109" fmla="*/ 398803 w 1996685"/>
                <a:gd name="connsiteY109" fmla="*/ 970454 h 1890401"/>
                <a:gd name="connsiteX110" fmla="*/ 417279 w 1996685"/>
                <a:gd name="connsiteY110" fmla="*/ 970204 h 1890401"/>
                <a:gd name="connsiteX111" fmla="*/ 676254 w 1996685"/>
                <a:gd name="connsiteY111" fmla="*/ 970204 h 1890401"/>
                <a:gd name="connsiteX112" fmla="*/ 692663 w 1996685"/>
                <a:gd name="connsiteY112" fmla="*/ 970391 h 1890401"/>
                <a:gd name="connsiteX113" fmla="*/ 721724 w 1996685"/>
                <a:gd name="connsiteY113" fmla="*/ 999139 h 1890401"/>
                <a:gd name="connsiteX114" fmla="*/ 721912 w 1996685"/>
                <a:gd name="connsiteY114" fmla="*/ 1021748 h 1890401"/>
                <a:gd name="connsiteX115" fmla="*/ 721912 w 1996685"/>
                <a:gd name="connsiteY115" fmla="*/ 1813017 h 1890401"/>
                <a:gd name="connsiteX116" fmla="*/ 721912 w 1996685"/>
                <a:gd name="connsiteY116" fmla="*/ 1842328 h 1890401"/>
                <a:gd name="connsiteX117" fmla="*/ 867401 w 1996685"/>
                <a:gd name="connsiteY117" fmla="*/ 1842328 h 1890401"/>
                <a:gd name="connsiteX118" fmla="*/ 868654 w 1996685"/>
                <a:gd name="connsiteY118" fmla="*/ 1811201 h 1890401"/>
                <a:gd name="connsiteX119" fmla="*/ 868717 w 1996685"/>
                <a:gd name="connsiteY119" fmla="*/ 428077 h 1890401"/>
                <a:gd name="connsiteX120" fmla="*/ 869092 w 1996685"/>
                <a:gd name="connsiteY120" fmla="*/ 403401 h 1890401"/>
                <a:gd name="connsiteX121" fmla="*/ 895021 w 1996685"/>
                <a:gd name="connsiteY121" fmla="*/ 377660 h 1890401"/>
                <a:gd name="connsiteX122" fmla="*/ 909426 w 1996685"/>
                <a:gd name="connsiteY122" fmla="*/ 377409 h 1890401"/>
                <a:gd name="connsiteX123" fmla="*/ 1178673 w 1996685"/>
                <a:gd name="connsiteY123" fmla="*/ 377409 h 1890401"/>
                <a:gd name="connsiteX124" fmla="*/ 1193078 w 1996685"/>
                <a:gd name="connsiteY124" fmla="*/ 377660 h 1890401"/>
                <a:gd name="connsiteX125" fmla="*/ 1218569 w 1996685"/>
                <a:gd name="connsiteY125" fmla="*/ 403651 h 1890401"/>
                <a:gd name="connsiteX126" fmla="*/ 1218756 w 1996685"/>
                <a:gd name="connsiteY126" fmla="*/ 426261 h 1890401"/>
                <a:gd name="connsiteX127" fmla="*/ 1218756 w 1996685"/>
                <a:gd name="connsiteY127" fmla="*/ 1813518 h 1890401"/>
                <a:gd name="connsiteX128" fmla="*/ 1218506 w 1996685"/>
                <a:gd name="connsiteY128" fmla="*/ 1842516 h 1890401"/>
                <a:gd name="connsiteX129" fmla="*/ 1168464 w 1996685"/>
                <a:gd name="connsiteY129" fmla="*/ 1842516 h 1890401"/>
                <a:gd name="connsiteX130" fmla="*/ 1171095 w 1996685"/>
                <a:gd name="connsiteY130" fmla="*/ 1837944 h 1890401"/>
                <a:gd name="connsiteX131" fmla="*/ 1172034 w 1996685"/>
                <a:gd name="connsiteY131" fmla="*/ 1829802 h 1890401"/>
                <a:gd name="connsiteX132" fmla="*/ 1171972 w 1996685"/>
                <a:gd name="connsiteY132" fmla="*/ 436407 h 1890401"/>
                <a:gd name="connsiteX133" fmla="*/ 1170657 w 1996685"/>
                <a:gd name="connsiteY133" fmla="*/ 428390 h 1890401"/>
                <a:gd name="connsiteX134" fmla="*/ 1169780 w 1996685"/>
                <a:gd name="connsiteY134" fmla="*/ 426574 h 1890401"/>
                <a:gd name="connsiteX135" fmla="*/ 1167275 w 1996685"/>
                <a:gd name="connsiteY135" fmla="*/ 424820 h 1890401"/>
                <a:gd name="connsiteX136" fmla="*/ 919009 w 1996685"/>
                <a:gd name="connsiteY136" fmla="*/ 424820 h 1890401"/>
                <a:gd name="connsiteX137" fmla="*/ 916253 w 1996685"/>
                <a:gd name="connsiteY137" fmla="*/ 429518 h 1890401"/>
                <a:gd name="connsiteX138" fmla="*/ 915251 w 1996685"/>
                <a:gd name="connsiteY138" fmla="*/ 437597 h 1890401"/>
                <a:gd name="connsiteX139" fmla="*/ 915251 w 1996685"/>
                <a:gd name="connsiteY139" fmla="*/ 1828925 h 1890401"/>
                <a:gd name="connsiteX140" fmla="*/ 916629 w 1996685"/>
                <a:gd name="connsiteY140" fmla="*/ 1839009 h 1890401"/>
                <a:gd name="connsiteX141" fmla="*/ 917568 w 1996685"/>
                <a:gd name="connsiteY141" fmla="*/ 1840700 h 1890401"/>
                <a:gd name="connsiteX142" fmla="*/ 919698 w 1996685"/>
                <a:gd name="connsiteY142" fmla="*/ 1842453 h 1890401"/>
                <a:gd name="connsiteX143" fmla="*/ 1168464 w 1996685"/>
                <a:gd name="connsiteY143" fmla="*/ 1842516 h 1890401"/>
                <a:gd name="connsiteX144" fmla="*/ 1415039 w 1996685"/>
                <a:gd name="connsiteY144" fmla="*/ 688869 h 1890401"/>
                <a:gd name="connsiteX145" fmla="*/ 1415666 w 1996685"/>
                <a:gd name="connsiteY145" fmla="*/ 1842328 h 1890401"/>
                <a:gd name="connsiteX146" fmla="*/ 1666499 w 1996685"/>
                <a:gd name="connsiteY146" fmla="*/ 1842328 h 1890401"/>
                <a:gd name="connsiteX147" fmla="*/ 1665435 w 1996685"/>
                <a:gd name="connsiteY147" fmla="*/ 688869 h 1890401"/>
                <a:gd name="connsiteX148" fmla="*/ 1415039 w 1996685"/>
                <a:gd name="connsiteY148" fmla="*/ 688869 h 1890401"/>
                <a:gd name="connsiteX149" fmla="*/ 420285 w 1996685"/>
                <a:gd name="connsiteY149" fmla="*/ 1018366 h 1890401"/>
                <a:gd name="connsiteX150" fmla="*/ 418469 w 1996685"/>
                <a:gd name="connsiteY150" fmla="*/ 1028512 h 1890401"/>
                <a:gd name="connsiteX151" fmla="*/ 418343 w 1996685"/>
                <a:gd name="connsiteY151" fmla="*/ 1829364 h 1890401"/>
                <a:gd name="connsiteX152" fmla="*/ 419784 w 1996685"/>
                <a:gd name="connsiteY152" fmla="*/ 1839447 h 1890401"/>
                <a:gd name="connsiteX153" fmla="*/ 420911 w 1996685"/>
                <a:gd name="connsiteY153" fmla="*/ 1841013 h 1890401"/>
                <a:gd name="connsiteX154" fmla="*/ 422540 w 1996685"/>
                <a:gd name="connsiteY154" fmla="*/ 1842391 h 1890401"/>
                <a:gd name="connsiteX155" fmla="*/ 671870 w 1996685"/>
                <a:gd name="connsiteY155" fmla="*/ 1842391 h 1890401"/>
                <a:gd name="connsiteX156" fmla="*/ 671181 w 1996685"/>
                <a:gd name="connsiteY156" fmla="*/ 1018366 h 1890401"/>
                <a:gd name="connsiteX157" fmla="*/ 420285 w 1996685"/>
                <a:gd name="connsiteY157" fmla="*/ 1018366 h 18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96685" h="1890401">
                  <a:moveTo>
                    <a:pt x="1218506" y="1842516"/>
                  </a:moveTo>
                  <a:cubicBezTo>
                    <a:pt x="1268485" y="1842516"/>
                    <a:pt x="1315395" y="1842516"/>
                    <a:pt x="1364246" y="1842516"/>
                  </a:cubicBezTo>
                  <a:cubicBezTo>
                    <a:pt x="1364685" y="1832182"/>
                    <a:pt x="1365499" y="1822788"/>
                    <a:pt x="1365499" y="1813456"/>
                  </a:cubicBezTo>
                  <a:cubicBezTo>
                    <a:pt x="1365562" y="1438740"/>
                    <a:pt x="1365562" y="1064023"/>
                    <a:pt x="1365562" y="689245"/>
                  </a:cubicBezTo>
                  <a:cubicBezTo>
                    <a:pt x="1365562" y="680351"/>
                    <a:pt x="1365248" y="671332"/>
                    <a:pt x="1366438" y="662564"/>
                  </a:cubicBezTo>
                  <a:cubicBezTo>
                    <a:pt x="1368129" y="649537"/>
                    <a:pt x="1374768" y="643274"/>
                    <a:pt x="1387795" y="641333"/>
                  </a:cubicBezTo>
                  <a:cubicBezTo>
                    <a:pt x="1393870" y="640393"/>
                    <a:pt x="1400071" y="640581"/>
                    <a:pt x="1406271" y="640581"/>
                  </a:cubicBezTo>
                  <a:cubicBezTo>
                    <a:pt x="1496020" y="640518"/>
                    <a:pt x="1585769" y="640581"/>
                    <a:pt x="1675518" y="640581"/>
                  </a:cubicBezTo>
                  <a:cubicBezTo>
                    <a:pt x="1679652" y="640581"/>
                    <a:pt x="1683723" y="640456"/>
                    <a:pt x="1687856" y="640706"/>
                  </a:cubicBezTo>
                  <a:cubicBezTo>
                    <a:pt x="1707835" y="642022"/>
                    <a:pt x="1714725" y="648974"/>
                    <a:pt x="1715539" y="668702"/>
                  </a:cubicBezTo>
                  <a:cubicBezTo>
                    <a:pt x="1715852" y="675529"/>
                    <a:pt x="1715601" y="682418"/>
                    <a:pt x="1715601" y="689245"/>
                  </a:cubicBezTo>
                  <a:cubicBezTo>
                    <a:pt x="1715601" y="1064650"/>
                    <a:pt x="1715601" y="1440055"/>
                    <a:pt x="1715601" y="1815460"/>
                  </a:cubicBezTo>
                  <a:cubicBezTo>
                    <a:pt x="1715601" y="1824165"/>
                    <a:pt x="1715601" y="1832871"/>
                    <a:pt x="1715601" y="1843581"/>
                  </a:cubicBezTo>
                  <a:cubicBezTo>
                    <a:pt x="1810674" y="1843581"/>
                    <a:pt x="1902866" y="1843581"/>
                    <a:pt x="1996685" y="1843581"/>
                  </a:cubicBezTo>
                  <a:cubicBezTo>
                    <a:pt x="1996685" y="1859489"/>
                    <a:pt x="1996685" y="1873330"/>
                    <a:pt x="1996685" y="1890178"/>
                  </a:cubicBezTo>
                  <a:cubicBezTo>
                    <a:pt x="1986665" y="1890178"/>
                    <a:pt x="1977333" y="1890178"/>
                    <a:pt x="1967938" y="1890178"/>
                  </a:cubicBezTo>
                  <a:cubicBezTo>
                    <a:pt x="1431511" y="1890178"/>
                    <a:pt x="895147" y="1890178"/>
                    <a:pt x="358719" y="1890178"/>
                  </a:cubicBezTo>
                  <a:cubicBezTo>
                    <a:pt x="299784" y="1890178"/>
                    <a:pt x="240850" y="1890929"/>
                    <a:pt x="181977" y="1889676"/>
                  </a:cubicBezTo>
                  <a:cubicBezTo>
                    <a:pt x="163877" y="1889301"/>
                    <a:pt x="144524" y="1886482"/>
                    <a:pt x="128178" y="1879280"/>
                  </a:cubicBezTo>
                  <a:cubicBezTo>
                    <a:pt x="84650" y="1859990"/>
                    <a:pt x="63168" y="1824040"/>
                    <a:pt x="61790" y="1776817"/>
                  </a:cubicBezTo>
                  <a:cubicBezTo>
                    <a:pt x="60850" y="1743247"/>
                    <a:pt x="61539" y="1709678"/>
                    <a:pt x="61539" y="1676108"/>
                  </a:cubicBezTo>
                  <a:cubicBezTo>
                    <a:pt x="61539" y="1668717"/>
                    <a:pt x="61539" y="1661265"/>
                    <a:pt x="61539" y="1651745"/>
                  </a:cubicBezTo>
                  <a:cubicBezTo>
                    <a:pt x="51894" y="1651369"/>
                    <a:pt x="43940" y="1651056"/>
                    <a:pt x="35986" y="1650680"/>
                  </a:cubicBezTo>
                  <a:cubicBezTo>
                    <a:pt x="30538" y="1650429"/>
                    <a:pt x="24901" y="1650743"/>
                    <a:pt x="19640" y="1649615"/>
                  </a:cubicBezTo>
                  <a:cubicBezTo>
                    <a:pt x="7740" y="1647110"/>
                    <a:pt x="-214" y="1637402"/>
                    <a:pt x="37" y="1626505"/>
                  </a:cubicBezTo>
                  <a:cubicBezTo>
                    <a:pt x="287" y="1614856"/>
                    <a:pt x="9494" y="1605273"/>
                    <a:pt x="22646" y="1604459"/>
                  </a:cubicBezTo>
                  <a:cubicBezTo>
                    <a:pt x="34734" y="1603707"/>
                    <a:pt x="46947" y="1604271"/>
                    <a:pt x="60287" y="1604271"/>
                  </a:cubicBezTo>
                  <a:cubicBezTo>
                    <a:pt x="60287" y="1523040"/>
                    <a:pt x="60287" y="1444564"/>
                    <a:pt x="60287" y="1363771"/>
                  </a:cubicBezTo>
                  <a:cubicBezTo>
                    <a:pt x="52896" y="1363270"/>
                    <a:pt x="45694" y="1362769"/>
                    <a:pt x="38492" y="1362393"/>
                  </a:cubicBezTo>
                  <a:cubicBezTo>
                    <a:pt x="33732" y="1362143"/>
                    <a:pt x="28846" y="1362519"/>
                    <a:pt x="24149" y="1361955"/>
                  </a:cubicBezTo>
                  <a:cubicBezTo>
                    <a:pt x="9306" y="1360201"/>
                    <a:pt x="-26" y="1351057"/>
                    <a:pt x="37" y="1338782"/>
                  </a:cubicBezTo>
                  <a:cubicBezTo>
                    <a:pt x="99" y="1326381"/>
                    <a:pt x="9494" y="1316987"/>
                    <a:pt x="24212" y="1315984"/>
                  </a:cubicBezTo>
                  <a:cubicBezTo>
                    <a:pt x="35673" y="1315170"/>
                    <a:pt x="47197" y="1315797"/>
                    <a:pt x="60099" y="1315797"/>
                  </a:cubicBezTo>
                  <a:cubicBezTo>
                    <a:pt x="60099" y="1238699"/>
                    <a:pt x="60099" y="1164420"/>
                    <a:pt x="60099" y="1087322"/>
                  </a:cubicBezTo>
                  <a:cubicBezTo>
                    <a:pt x="47197" y="1087322"/>
                    <a:pt x="35047" y="1087760"/>
                    <a:pt x="22959" y="1087197"/>
                  </a:cubicBezTo>
                  <a:cubicBezTo>
                    <a:pt x="12437" y="1086758"/>
                    <a:pt x="4922" y="1081309"/>
                    <a:pt x="1352" y="1071101"/>
                  </a:cubicBezTo>
                  <a:cubicBezTo>
                    <a:pt x="-1717" y="1062395"/>
                    <a:pt x="538" y="1054065"/>
                    <a:pt x="7114" y="1048679"/>
                  </a:cubicBezTo>
                  <a:cubicBezTo>
                    <a:pt x="11936" y="1044671"/>
                    <a:pt x="19139" y="1042416"/>
                    <a:pt x="25527" y="1041727"/>
                  </a:cubicBezTo>
                  <a:cubicBezTo>
                    <a:pt x="36299" y="1040600"/>
                    <a:pt x="47197" y="1041414"/>
                    <a:pt x="57531" y="1041414"/>
                  </a:cubicBezTo>
                  <a:cubicBezTo>
                    <a:pt x="62542" y="1024504"/>
                    <a:pt x="63168" y="848325"/>
                    <a:pt x="58345" y="825528"/>
                  </a:cubicBezTo>
                  <a:cubicBezTo>
                    <a:pt x="48137" y="825528"/>
                    <a:pt x="37302" y="825778"/>
                    <a:pt x="26529" y="825465"/>
                  </a:cubicBezTo>
                  <a:cubicBezTo>
                    <a:pt x="10433" y="824964"/>
                    <a:pt x="350" y="816321"/>
                    <a:pt x="37" y="803044"/>
                  </a:cubicBezTo>
                  <a:cubicBezTo>
                    <a:pt x="-277" y="789954"/>
                    <a:pt x="9744" y="780372"/>
                    <a:pt x="25778" y="779495"/>
                  </a:cubicBezTo>
                  <a:cubicBezTo>
                    <a:pt x="36613" y="778868"/>
                    <a:pt x="47510" y="779369"/>
                    <a:pt x="57907" y="779369"/>
                  </a:cubicBezTo>
                  <a:cubicBezTo>
                    <a:pt x="62416" y="762522"/>
                    <a:pt x="63168" y="581897"/>
                    <a:pt x="58972" y="557283"/>
                  </a:cubicBezTo>
                  <a:cubicBezTo>
                    <a:pt x="46070" y="556469"/>
                    <a:pt x="32542" y="556344"/>
                    <a:pt x="19201" y="554653"/>
                  </a:cubicBezTo>
                  <a:cubicBezTo>
                    <a:pt x="8304" y="553275"/>
                    <a:pt x="663" y="543818"/>
                    <a:pt x="99" y="533609"/>
                  </a:cubicBezTo>
                  <a:cubicBezTo>
                    <a:pt x="-464" y="523651"/>
                    <a:pt x="6613" y="513692"/>
                    <a:pt x="17197" y="510811"/>
                  </a:cubicBezTo>
                  <a:cubicBezTo>
                    <a:pt x="22396" y="509434"/>
                    <a:pt x="27970" y="509183"/>
                    <a:pt x="33418" y="508995"/>
                  </a:cubicBezTo>
                  <a:cubicBezTo>
                    <a:pt x="41560" y="508682"/>
                    <a:pt x="49765" y="508933"/>
                    <a:pt x="57406" y="508933"/>
                  </a:cubicBezTo>
                  <a:cubicBezTo>
                    <a:pt x="62291" y="493212"/>
                    <a:pt x="63606" y="316157"/>
                    <a:pt x="59222" y="287034"/>
                  </a:cubicBezTo>
                  <a:cubicBezTo>
                    <a:pt x="52395" y="286721"/>
                    <a:pt x="45068" y="286345"/>
                    <a:pt x="37803" y="286032"/>
                  </a:cubicBezTo>
                  <a:cubicBezTo>
                    <a:pt x="31665" y="285781"/>
                    <a:pt x="25339" y="286282"/>
                    <a:pt x="19389" y="285155"/>
                  </a:cubicBezTo>
                  <a:cubicBezTo>
                    <a:pt x="7991" y="283026"/>
                    <a:pt x="-277" y="272441"/>
                    <a:pt x="162" y="261857"/>
                  </a:cubicBezTo>
                  <a:cubicBezTo>
                    <a:pt x="663" y="250646"/>
                    <a:pt x="8930" y="241314"/>
                    <a:pt x="21080" y="240374"/>
                  </a:cubicBezTo>
                  <a:cubicBezTo>
                    <a:pt x="33231" y="239435"/>
                    <a:pt x="45569" y="240187"/>
                    <a:pt x="59974" y="240187"/>
                  </a:cubicBezTo>
                  <a:cubicBezTo>
                    <a:pt x="62980" y="219205"/>
                    <a:pt x="61164" y="199540"/>
                    <a:pt x="61477" y="180062"/>
                  </a:cubicBezTo>
                  <a:cubicBezTo>
                    <a:pt x="61790" y="160208"/>
                    <a:pt x="61539" y="140354"/>
                    <a:pt x="61539" y="120438"/>
                  </a:cubicBezTo>
                  <a:cubicBezTo>
                    <a:pt x="61539" y="100584"/>
                    <a:pt x="61539" y="80730"/>
                    <a:pt x="61539" y="60814"/>
                  </a:cubicBezTo>
                  <a:cubicBezTo>
                    <a:pt x="61539" y="41085"/>
                    <a:pt x="61539" y="21357"/>
                    <a:pt x="61539" y="0"/>
                  </a:cubicBezTo>
                  <a:cubicBezTo>
                    <a:pt x="77573" y="0"/>
                    <a:pt x="91414" y="0"/>
                    <a:pt x="107573" y="0"/>
                  </a:cubicBezTo>
                  <a:cubicBezTo>
                    <a:pt x="107573" y="79352"/>
                    <a:pt x="107573" y="157828"/>
                    <a:pt x="107573" y="237556"/>
                  </a:cubicBezTo>
                  <a:cubicBezTo>
                    <a:pt x="114838" y="238496"/>
                    <a:pt x="120036" y="239435"/>
                    <a:pt x="125234" y="239686"/>
                  </a:cubicBezTo>
                  <a:cubicBezTo>
                    <a:pt x="132061" y="240061"/>
                    <a:pt x="138950" y="239560"/>
                    <a:pt x="145777" y="239936"/>
                  </a:cubicBezTo>
                  <a:cubicBezTo>
                    <a:pt x="161936" y="240813"/>
                    <a:pt x="171768" y="249894"/>
                    <a:pt x="171393" y="263234"/>
                  </a:cubicBezTo>
                  <a:cubicBezTo>
                    <a:pt x="170954" y="276512"/>
                    <a:pt x="160996" y="285155"/>
                    <a:pt x="144838" y="285907"/>
                  </a:cubicBezTo>
                  <a:cubicBezTo>
                    <a:pt x="138011" y="286220"/>
                    <a:pt x="131122" y="285844"/>
                    <a:pt x="124295" y="286094"/>
                  </a:cubicBezTo>
                  <a:cubicBezTo>
                    <a:pt x="119660" y="286282"/>
                    <a:pt x="115026" y="287034"/>
                    <a:pt x="109264" y="287660"/>
                  </a:cubicBezTo>
                  <a:cubicBezTo>
                    <a:pt x="109264" y="360750"/>
                    <a:pt x="109264" y="433025"/>
                    <a:pt x="109264" y="507492"/>
                  </a:cubicBezTo>
                  <a:cubicBezTo>
                    <a:pt x="116967" y="507993"/>
                    <a:pt x="124170" y="508494"/>
                    <a:pt x="131435" y="508933"/>
                  </a:cubicBezTo>
                  <a:cubicBezTo>
                    <a:pt x="138261" y="509308"/>
                    <a:pt x="145213" y="508933"/>
                    <a:pt x="151852" y="510185"/>
                  </a:cubicBezTo>
                  <a:cubicBezTo>
                    <a:pt x="164002" y="512502"/>
                    <a:pt x="171706" y="522147"/>
                    <a:pt x="171330" y="533108"/>
                  </a:cubicBezTo>
                  <a:cubicBezTo>
                    <a:pt x="170954" y="544319"/>
                    <a:pt x="163000" y="553400"/>
                    <a:pt x="150725" y="554966"/>
                  </a:cubicBezTo>
                  <a:cubicBezTo>
                    <a:pt x="141957" y="556093"/>
                    <a:pt x="132938" y="555529"/>
                    <a:pt x="124044" y="556030"/>
                  </a:cubicBezTo>
                  <a:cubicBezTo>
                    <a:pt x="119410" y="556344"/>
                    <a:pt x="114838" y="557408"/>
                    <a:pt x="109201" y="558285"/>
                  </a:cubicBezTo>
                  <a:cubicBezTo>
                    <a:pt x="109201" y="631437"/>
                    <a:pt x="109201" y="703712"/>
                    <a:pt x="109201" y="778305"/>
                  </a:cubicBezTo>
                  <a:cubicBezTo>
                    <a:pt x="118157" y="778618"/>
                    <a:pt x="126800" y="778868"/>
                    <a:pt x="135380" y="779369"/>
                  </a:cubicBezTo>
                  <a:cubicBezTo>
                    <a:pt x="142144" y="779745"/>
                    <a:pt x="149222" y="779557"/>
                    <a:pt x="155673" y="781374"/>
                  </a:cubicBezTo>
                  <a:cubicBezTo>
                    <a:pt x="166257" y="784380"/>
                    <a:pt x="172457" y="794839"/>
                    <a:pt x="171267" y="805110"/>
                  </a:cubicBezTo>
                  <a:cubicBezTo>
                    <a:pt x="170015" y="815632"/>
                    <a:pt x="162061" y="823962"/>
                    <a:pt x="151163" y="825215"/>
                  </a:cubicBezTo>
                  <a:cubicBezTo>
                    <a:pt x="145088" y="825904"/>
                    <a:pt x="138825" y="825465"/>
                    <a:pt x="132687" y="825591"/>
                  </a:cubicBezTo>
                  <a:cubicBezTo>
                    <a:pt x="126550" y="825716"/>
                    <a:pt x="120349" y="825904"/>
                    <a:pt x="114211" y="826217"/>
                  </a:cubicBezTo>
                  <a:cubicBezTo>
                    <a:pt x="113021" y="826279"/>
                    <a:pt x="111831" y="827344"/>
                    <a:pt x="109326" y="828597"/>
                  </a:cubicBezTo>
                  <a:cubicBezTo>
                    <a:pt x="109326" y="898054"/>
                    <a:pt x="109326" y="968199"/>
                    <a:pt x="109326" y="1041414"/>
                  </a:cubicBezTo>
                  <a:cubicBezTo>
                    <a:pt x="121664" y="1041414"/>
                    <a:pt x="133063" y="1041852"/>
                    <a:pt x="144462" y="1041289"/>
                  </a:cubicBezTo>
                  <a:cubicBezTo>
                    <a:pt x="162938" y="1040412"/>
                    <a:pt x="170704" y="1053564"/>
                    <a:pt x="171205" y="1063648"/>
                  </a:cubicBezTo>
                  <a:cubicBezTo>
                    <a:pt x="171894" y="1077489"/>
                    <a:pt x="161184" y="1086758"/>
                    <a:pt x="143898" y="1087510"/>
                  </a:cubicBezTo>
                  <a:cubicBezTo>
                    <a:pt x="138449" y="1087760"/>
                    <a:pt x="132938" y="1087447"/>
                    <a:pt x="127489" y="1087635"/>
                  </a:cubicBezTo>
                  <a:cubicBezTo>
                    <a:pt x="122040" y="1087823"/>
                    <a:pt x="116654" y="1088199"/>
                    <a:pt x="111456" y="1088512"/>
                  </a:cubicBezTo>
                  <a:cubicBezTo>
                    <a:pt x="107197" y="1103919"/>
                    <a:pt x="106320" y="1289179"/>
                    <a:pt x="110516" y="1313667"/>
                  </a:cubicBezTo>
                  <a:cubicBezTo>
                    <a:pt x="115902" y="1314231"/>
                    <a:pt x="121790" y="1315045"/>
                    <a:pt x="127739" y="1315358"/>
                  </a:cubicBezTo>
                  <a:cubicBezTo>
                    <a:pt x="134566" y="1315734"/>
                    <a:pt x="141455" y="1315296"/>
                    <a:pt x="148282" y="1315984"/>
                  </a:cubicBezTo>
                  <a:cubicBezTo>
                    <a:pt x="162061" y="1317425"/>
                    <a:pt x="170704" y="1325817"/>
                    <a:pt x="171455" y="1337717"/>
                  </a:cubicBezTo>
                  <a:cubicBezTo>
                    <a:pt x="172207" y="1350118"/>
                    <a:pt x="163126" y="1359888"/>
                    <a:pt x="148470" y="1361830"/>
                  </a:cubicBezTo>
                  <a:cubicBezTo>
                    <a:pt x="142395" y="1362644"/>
                    <a:pt x="136132" y="1362206"/>
                    <a:pt x="129994" y="1362456"/>
                  </a:cubicBezTo>
                  <a:cubicBezTo>
                    <a:pt x="124545" y="1362707"/>
                    <a:pt x="119097" y="1363020"/>
                    <a:pt x="113648" y="1363521"/>
                  </a:cubicBezTo>
                  <a:cubicBezTo>
                    <a:pt x="112458" y="1363646"/>
                    <a:pt x="111393" y="1364836"/>
                    <a:pt x="109138" y="1366214"/>
                  </a:cubicBezTo>
                  <a:cubicBezTo>
                    <a:pt x="109138" y="1443938"/>
                    <a:pt x="109138" y="1522413"/>
                    <a:pt x="109138" y="1603081"/>
                  </a:cubicBezTo>
                  <a:cubicBezTo>
                    <a:pt x="121476" y="1603457"/>
                    <a:pt x="132875" y="1603707"/>
                    <a:pt x="144274" y="1604208"/>
                  </a:cubicBezTo>
                  <a:cubicBezTo>
                    <a:pt x="160871" y="1604897"/>
                    <a:pt x="170766" y="1612914"/>
                    <a:pt x="171393" y="1626066"/>
                  </a:cubicBezTo>
                  <a:cubicBezTo>
                    <a:pt x="172019" y="1639657"/>
                    <a:pt x="161309" y="1649678"/>
                    <a:pt x="144274" y="1650555"/>
                  </a:cubicBezTo>
                  <a:cubicBezTo>
                    <a:pt x="133376" y="1651118"/>
                    <a:pt x="122479" y="1650680"/>
                    <a:pt x="110516" y="1650680"/>
                  </a:cubicBezTo>
                  <a:cubicBezTo>
                    <a:pt x="109577" y="1656630"/>
                    <a:pt x="108199" y="1661076"/>
                    <a:pt x="108199" y="1665586"/>
                  </a:cubicBezTo>
                  <a:cubicBezTo>
                    <a:pt x="108011" y="1701222"/>
                    <a:pt x="107698" y="1736859"/>
                    <a:pt x="108199" y="1772433"/>
                  </a:cubicBezTo>
                  <a:cubicBezTo>
                    <a:pt x="108825" y="1816399"/>
                    <a:pt x="135130" y="1843080"/>
                    <a:pt x="178846" y="1843456"/>
                  </a:cubicBezTo>
                  <a:cubicBezTo>
                    <a:pt x="241852" y="1843957"/>
                    <a:pt x="304795" y="1843581"/>
                    <a:pt x="370181" y="1843581"/>
                  </a:cubicBezTo>
                  <a:cubicBezTo>
                    <a:pt x="370807" y="1833435"/>
                    <a:pt x="371934" y="1824228"/>
                    <a:pt x="371934" y="1815021"/>
                  </a:cubicBezTo>
                  <a:cubicBezTo>
                    <a:pt x="371997" y="1549219"/>
                    <a:pt x="371997" y="1283417"/>
                    <a:pt x="371997" y="1017614"/>
                  </a:cubicBezTo>
                  <a:cubicBezTo>
                    <a:pt x="371997" y="1010788"/>
                    <a:pt x="371747" y="1003898"/>
                    <a:pt x="372122" y="997072"/>
                  </a:cubicBezTo>
                  <a:cubicBezTo>
                    <a:pt x="373187" y="978220"/>
                    <a:pt x="379701" y="971769"/>
                    <a:pt x="398803" y="970454"/>
                  </a:cubicBezTo>
                  <a:cubicBezTo>
                    <a:pt x="404940" y="970016"/>
                    <a:pt x="411141" y="970204"/>
                    <a:pt x="417279" y="970204"/>
                  </a:cubicBezTo>
                  <a:cubicBezTo>
                    <a:pt x="503583" y="970204"/>
                    <a:pt x="589887" y="970204"/>
                    <a:pt x="676254" y="970204"/>
                  </a:cubicBezTo>
                  <a:cubicBezTo>
                    <a:pt x="681766" y="970204"/>
                    <a:pt x="687215" y="970078"/>
                    <a:pt x="692663" y="970391"/>
                  </a:cubicBezTo>
                  <a:cubicBezTo>
                    <a:pt x="714208" y="971456"/>
                    <a:pt x="720596" y="977782"/>
                    <a:pt x="721724" y="999139"/>
                  </a:cubicBezTo>
                  <a:cubicBezTo>
                    <a:pt x="722100" y="1006654"/>
                    <a:pt x="721912" y="1014232"/>
                    <a:pt x="721912" y="1021748"/>
                  </a:cubicBezTo>
                  <a:cubicBezTo>
                    <a:pt x="721912" y="1285484"/>
                    <a:pt x="721912" y="1549219"/>
                    <a:pt x="721912" y="1813017"/>
                  </a:cubicBezTo>
                  <a:cubicBezTo>
                    <a:pt x="721912" y="1822349"/>
                    <a:pt x="721912" y="1831744"/>
                    <a:pt x="721912" y="1842328"/>
                  </a:cubicBezTo>
                  <a:cubicBezTo>
                    <a:pt x="771765" y="1842328"/>
                    <a:pt x="818613" y="1842328"/>
                    <a:pt x="867401" y="1842328"/>
                  </a:cubicBezTo>
                  <a:cubicBezTo>
                    <a:pt x="867840" y="1831305"/>
                    <a:pt x="868654" y="1821222"/>
                    <a:pt x="868654" y="1811201"/>
                  </a:cubicBezTo>
                  <a:cubicBezTo>
                    <a:pt x="868717" y="1350181"/>
                    <a:pt x="868717" y="889160"/>
                    <a:pt x="868717" y="428077"/>
                  </a:cubicBezTo>
                  <a:cubicBezTo>
                    <a:pt x="868717" y="419872"/>
                    <a:pt x="868403" y="411605"/>
                    <a:pt x="869092" y="403401"/>
                  </a:cubicBezTo>
                  <a:cubicBezTo>
                    <a:pt x="870470" y="385990"/>
                    <a:pt x="877422" y="379226"/>
                    <a:pt x="895021" y="377660"/>
                  </a:cubicBezTo>
                  <a:cubicBezTo>
                    <a:pt x="899781" y="377221"/>
                    <a:pt x="904604" y="377409"/>
                    <a:pt x="909426" y="377409"/>
                  </a:cubicBezTo>
                  <a:cubicBezTo>
                    <a:pt x="999175" y="377409"/>
                    <a:pt x="1088924" y="377409"/>
                    <a:pt x="1178673" y="377409"/>
                  </a:cubicBezTo>
                  <a:cubicBezTo>
                    <a:pt x="1183496" y="377409"/>
                    <a:pt x="1188318" y="377221"/>
                    <a:pt x="1193078" y="377660"/>
                  </a:cubicBezTo>
                  <a:cubicBezTo>
                    <a:pt x="1210552" y="379288"/>
                    <a:pt x="1217441" y="386240"/>
                    <a:pt x="1218569" y="403651"/>
                  </a:cubicBezTo>
                  <a:cubicBezTo>
                    <a:pt x="1219070" y="411167"/>
                    <a:pt x="1218756" y="418745"/>
                    <a:pt x="1218756" y="426261"/>
                  </a:cubicBezTo>
                  <a:cubicBezTo>
                    <a:pt x="1218756" y="888659"/>
                    <a:pt x="1218756" y="1351120"/>
                    <a:pt x="1218756" y="1813518"/>
                  </a:cubicBezTo>
                  <a:cubicBezTo>
                    <a:pt x="1218506" y="1822975"/>
                    <a:pt x="1218506" y="1832370"/>
                    <a:pt x="1218506" y="1842516"/>
                  </a:cubicBezTo>
                  <a:close/>
                  <a:moveTo>
                    <a:pt x="1168464" y="1842516"/>
                  </a:moveTo>
                  <a:cubicBezTo>
                    <a:pt x="1169842" y="1840199"/>
                    <a:pt x="1170844" y="1839134"/>
                    <a:pt x="1171095" y="1837944"/>
                  </a:cubicBezTo>
                  <a:cubicBezTo>
                    <a:pt x="1171659" y="1835251"/>
                    <a:pt x="1172034" y="1832558"/>
                    <a:pt x="1172034" y="1829802"/>
                  </a:cubicBezTo>
                  <a:cubicBezTo>
                    <a:pt x="1172034" y="1365337"/>
                    <a:pt x="1172034" y="900872"/>
                    <a:pt x="1171972" y="436407"/>
                  </a:cubicBezTo>
                  <a:cubicBezTo>
                    <a:pt x="1171972" y="433714"/>
                    <a:pt x="1171158" y="431021"/>
                    <a:pt x="1170657" y="428390"/>
                  </a:cubicBezTo>
                  <a:cubicBezTo>
                    <a:pt x="1170531" y="427764"/>
                    <a:pt x="1170218" y="427075"/>
                    <a:pt x="1169780" y="426574"/>
                  </a:cubicBezTo>
                  <a:cubicBezTo>
                    <a:pt x="1169341" y="426073"/>
                    <a:pt x="1168652" y="425760"/>
                    <a:pt x="1167275" y="424820"/>
                  </a:cubicBezTo>
                  <a:cubicBezTo>
                    <a:pt x="1084853" y="424820"/>
                    <a:pt x="1001555" y="424820"/>
                    <a:pt x="919009" y="424820"/>
                  </a:cubicBezTo>
                  <a:cubicBezTo>
                    <a:pt x="917568" y="427200"/>
                    <a:pt x="916566" y="428328"/>
                    <a:pt x="916253" y="429518"/>
                  </a:cubicBezTo>
                  <a:cubicBezTo>
                    <a:pt x="915689" y="432148"/>
                    <a:pt x="915251" y="434904"/>
                    <a:pt x="915251" y="437597"/>
                  </a:cubicBezTo>
                  <a:cubicBezTo>
                    <a:pt x="915188" y="901373"/>
                    <a:pt x="915188" y="1365149"/>
                    <a:pt x="915251" y="1828925"/>
                  </a:cubicBezTo>
                  <a:cubicBezTo>
                    <a:pt x="915251" y="1832307"/>
                    <a:pt x="916128" y="1835689"/>
                    <a:pt x="916629" y="1839009"/>
                  </a:cubicBezTo>
                  <a:cubicBezTo>
                    <a:pt x="916754" y="1839635"/>
                    <a:pt x="917192" y="1840261"/>
                    <a:pt x="917568" y="1840700"/>
                  </a:cubicBezTo>
                  <a:cubicBezTo>
                    <a:pt x="918007" y="1841201"/>
                    <a:pt x="918633" y="1841577"/>
                    <a:pt x="919698" y="1842453"/>
                  </a:cubicBezTo>
                  <a:cubicBezTo>
                    <a:pt x="1002620" y="1842516"/>
                    <a:pt x="1085918" y="1842516"/>
                    <a:pt x="1168464" y="1842516"/>
                  </a:cubicBezTo>
                  <a:close/>
                  <a:moveTo>
                    <a:pt x="1415039" y="688869"/>
                  </a:moveTo>
                  <a:cubicBezTo>
                    <a:pt x="1410718" y="713608"/>
                    <a:pt x="1411469" y="1825293"/>
                    <a:pt x="1415666" y="1842328"/>
                  </a:cubicBezTo>
                  <a:cubicBezTo>
                    <a:pt x="1499152" y="1842328"/>
                    <a:pt x="1582951" y="1842328"/>
                    <a:pt x="1666499" y="1842328"/>
                  </a:cubicBezTo>
                  <a:cubicBezTo>
                    <a:pt x="1671134" y="1818717"/>
                    <a:pt x="1670195" y="704902"/>
                    <a:pt x="1665435" y="688869"/>
                  </a:cubicBezTo>
                  <a:cubicBezTo>
                    <a:pt x="1582512" y="688869"/>
                    <a:pt x="1499214" y="688869"/>
                    <a:pt x="1415039" y="688869"/>
                  </a:cubicBezTo>
                  <a:close/>
                  <a:moveTo>
                    <a:pt x="420285" y="1018366"/>
                  </a:moveTo>
                  <a:cubicBezTo>
                    <a:pt x="419408" y="1023251"/>
                    <a:pt x="418469" y="1025882"/>
                    <a:pt x="418469" y="1028512"/>
                  </a:cubicBezTo>
                  <a:cubicBezTo>
                    <a:pt x="418343" y="1295442"/>
                    <a:pt x="418343" y="1562434"/>
                    <a:pt x="418343" y="1829364"/>
                  </a:cubicBezTo>
                  <a:cubicBezTo>
                    <a:pt x="418343" y="1832746"/>
                    <a:pt x="419220" y="1836128"/>
                    <a:pt x="419784" y="1839447"/>
                  </a:cubicBezTo>
                  <a:cubicBezTo>
                    <a:pt x="419909" y="1840011"/>
                    <a:pt x="420473" y="1840574"/>
                    <a:pt x="420911" y="1841013"/>
                  </a:cubicBezTo>
                  <a:cubicBezTo>
                    <a:pt x="421350" y="1841514"/>
                    <a:pt x="421913" y="1841890"/>
                    <a:pt x="422540" y="1842391"/>
                  </a:cubicBezTo>
                  <a:cubicBezTo>
                    <a:pt x="505712" y="1842391"/>
                    <a:pt x="588948" y="1842391"/>
                    <a:pt x="671870" y="1842391"/>
                  </a:cubicBezTo>
                  <a:cubicBezTo>
                    <a:pt x="676818" y="1821284"/>
                    <a:pt x="676254" y="1035402"/>
                    <a:pt x="671181" y="1018366"/>
                  </a:cubicBezTo>
                  <a:cubicBezTo>
                    <a:pt x="588322" y="1018366"/>
                    <a:pt x="505086" y="1018366"/>
                    <a:pt x="420285" y="1018366"/>
                  </a:cubicBezTo>
                  <a:close/>
                </a:path>
              </a:pathLst>
            </a:custGeom>
            <a:solidFill>
              <a:schemeClr val="bg1"/>
            </a:solidFill>
            <a:ln w="6258" cap="flat">
              <a:noFill/>
              <a:prstDash val="solid"/>
              <a:miter/>
            </a:ln>
          </p:spPr>
          <p:txBody>
            <a:bodyPr rtlCol="0" anchor="ctr"/>
            <a:lstStyle/>
            <a:p>
              <a:endParaRPr lang="zh-CN" altLang="en-US">
                <a:cs typeface="Times New Roman" panose="02020503050405090304" charset="0"/>
              </a:endParaRPr>
            </a:p>
          </p:txBody>
        </p:sp>
        <p:pic>
          <p:nvPicPr>
            <p:cNvPr id="53" name="图片 5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97574" y="1975859"/>
              <a:ext cx="3684054" cy="715453"/>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970388" y="1966979"/>
              <a:ext cx="3683742" cy="742087"/>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942033" y="1401484"/>
              <a:ext cx="3285454" cy="1956988"/>
            </a:xfrm>
            <a:prstGeom prst="rect">
              <a:avLst/>
            </a:prstGeom>
          </p:spPr>
        </p:pic>
      </p:grpSp>
      <p:grpSp>
        <p:nvGrpSpPr>
          <p:cNvPr id="34" name="组合 33"/>
          <p:cNvGrpSpPr/>
          <p:nvPr/>
        </p:nvGrpSpPr>
        <p:grpSpPr>
          <a:xfrm>
            <a:off x="4436115" y="3536006"/>
            <a:ext cx="3205714" cy="2016125"/>
            <a:chOff x="942149" y="1630111"/>
            <a:chExt cx="3205714" cy="2016125"/>
          </a:xfrm>
        </p:grpSpPr>
        <p:sp>
          <p:nvSpPr>
            <p:cNvPr id="35" name="矩形: 圆角 34"/>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36" name="组合 35"/>
            <p:cNvGrpSpPr/>
            <p:nvPr/>
          </p:nvGrpSpPr>
          <p:grpSpPr>
            <a:xfrm>
              <a:off x="3455930" y="3432921"/>
              <a:ext cx="438150" cy="75543"/>
              <a:chOff x="4867275" y="630788"/>
              <a:chExt cx="552450" cy="95250"/>
            </a:xfrm>
          </p:grpSpPr>
          <p:sp>
            <p:nvSpPr>
              <p:cNvPr id="38" name="椭圆 37"/>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39" name="椭圆 38"/>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40" name="椭圆 39"/>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37" name="文本框 36"/>
            <p:cNvSpPr txBox="1"/>
            <p:nvPr/>
          </p:nvSpPr>
          <p:spPr>
            <a:xfrm>
              <a:off x="1100703" y="2375175"/>
              <a:ext cx="2883901" cy="583565"/>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华文中宋" panose="02010600040101010101" charset="-122"/>
                </a:rPr>
                <a:t>修改商品价格，将商品价格降为</a:t>
              </a:r>
              <a:r>
                <a:rPr lang="en-US" altLang="zh-CN" sz="1600" dirty="0">
                  <a:latin typeface="华文中宋" panose="02010600040101010101" charset="-122"/>
                  <a:ea typeface="华文中宋" panose="02010600040101010101" charset="-122"/>
                  <a:cs typeface="华文中宋" panose="02010600040101010101" charset="-122"/>
                </a:rPr>
                <a:t>159.00</a:t>
              </a:r>
              <a:r>
                <a:rPr lang="zh-CN" altLang="en-US" sz="1600" dirty="0">
                  <a:latin typeface="华文中宋" panose="02010600040101010101" charset="-122"/>
                  <a:ea typeface="华文中宋" panose="02010600040101010101" charset="-122"/>
                  <a:cs typeface="华文中宋" panose="02010600040101010101" charset="-122"/>
                </a:rPr>
                <a:t>元。</a:t>
              </a:r>
              <a:endParaRPr lang="zh-CN" altLang="en-US" sz="1600" dirty="0">
                <a:latin typeface="华文中宋" panose="02010600040101010101" charset="-122"/>
                <a:ea typeface="华文中宋" panose="02010600040101010101" charset="-122"/>
                <a:cs typeface="华文中宋" panose="02010600040101010101" charset="-122"/>
              </a:endParaRPr>
            </a:p>
          </p:txBody>
        </p:sp>
      </p:grpSp>
      <p:grpSp>
        <p:nvGrpSpPr>
          <p:cNvPr id="42" name="组合 41"/>
          <p:cNvGrpSpPr/>
          <p:nvPr/>
        </p:nvGrpSpPr>
        <p:grpSpPr>
          <a:xfrm>
            <a:off x="8208773" y="3536006"/>
            <a:ext cx="3205714" cy="2016125"/>
            <a:chOff x="942149" y="1630111"/>
            <a:chExt cx="3205714" cy="2016125"/>
          </a:xfrm>
        </p:grpSpPr>
        <p:sp>
          <p:nvSpPr>
            <p:cNvPr id="43" name="矩形: 圆角 42"/>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44" name="组合 43"/>
            <p:cNvGrpSpPr/>
            <p:nvPr/>
          </p:nvGrpSpPr>
          <p:grpSpPr>
            <a:xfrm>
              <a:off x="3455930" y="3432921"/>
              <a:ext cx="438150" cy="75543"/>
              <a:chOff x="4867275" y="630788"/>
              <a:chExt cx="552450" cy="95250"/>
            </a:xfrm>
          </p:grpSpPr>
          <p:sp>
            <p:nvSpPr>
              <p:cNvPr id="60" name="椭圆 59"/>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61" name="椭圆 60"/>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62" name="椭圆 61"/>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59" name="文本框 58"/>
            <p:cNvSpPr txBox="1"/>
            <p:nvPr/>
          </p:nvSpPr>
          <p:spPr>
            <a:xfrm>
              <a:off x="1102898" y="2005842"/>
              <a:ext cx="2883901" cy="1076325"/>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华文中宋" panose="02010600040101010101" charset="-122"/>
                </a:rPr>
                <a:t>原价为</a:t>
              </a:r>
              <a:r>
                <a:rPr lang="en-US" altLang="zh-CN" sz="1600" dirty="0">
                  <a:latin typeface="华文中宋" panose="02010600040101010101" charset="-122"/>
                  <a:ea typeface="华文中宋" panose="02010600040101010101" charset="-122"/>
                  <a:cs typeface="华文中宋" panose="02010600040101010101" charset="-122"/>
                </a:rPr>
                <a:t>¥544.00</a:t>
              </a:r>
              <a:r>
                <a:rPr lang="zh-CN" altLang="en-US" sz="1600" dirty="0">
                  <a:latin typeface="华文中宋" panose="02010600040101010101" charset="-122"/>
                  <a:ea typeface="华文中宋" panose="02010600040101010101" charset="-122"/>
                  <a:cs typeface="华文中宋" panose="02010600040101010101" charset="-122"/>
                </a:rPr>
                <a:t>的商品价格调整为</a:t>
              </a:r>
              <a:r>
                <a:rPr lang="en-US" altLang="zh-CN" sz="1600" dirty="0">
                  <a:latin typeface="华文中宋" panose="02010600040101010101" charset="-122"/>
                  <a:ea typeface="华文中宋" panose="02010600040101010101" charset="-122"/>
                  <a:cs typeface="华文中宋" panose="02010600040101010101" charset="-122"/>
                </a:rPr>
                <a:t>¥159.00</a:t>
              </a:r>
              <a:r>
                <a:rPr lang="zh-CN" altLang="en-US" sz="1600" dirty="0">
                  <a:latin typeface="华文中宋" panose="02010600040101010101" charset="-122"/>
                  <a:ea typeface="华文中宋" panose="02010600040101010101" charset="-122"/>
                  <a:cs typeface="华文中宋" panose="02010600040101010101" charset="-122"/>
                </a:rPr>
                <a:t>时，购物车界面会标注“比加入时便宜：</a:t>
              </a:r>
              <a:r>
                <a:rPr lang="en-US" altLang="zh-CN" sz="1600" dirty="0">
                  <a:latin typeface="华文中宋" panose="02010600040101010101" charset="-122"/>
                  <a:ea typeface="华文中宋" panose="02010600040101010101" charset="-122"/>
                  <a:cs typeface="华文中宋" panose="02010600040101010101" charset="-122"/>
                </a:rPr>
                <a:t>¥385.00”</a:t>
              </a:r>
              <a:r>
                <a:rPr lang="zh-CN" altLang="en-US" sz="1600" dirty="0">
                  <a:latin typeface="华文中宋" panose="02010600040101010101" charset="-122"/>
                  <a:ea typeface="华文中宋" panose="02010600040101010101" charset="-122"/>
                  <a:cs typeface="华文中宋" panose="02010600040101010101" charset="-122"/>
                </a:rPr>
                <a:t>。</a:t>
              </a:r>
              <a:endParaRPr lang="zh-CN" altLang="en-US" sz="1600" dirty="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258330" cy="521970"/>
          </a:xfrm>
          <a:prstGeom prst="rect">
            <a:avLst/>
          </a:prstGeom>
          <a:noFill/>
        </p:spPr>
        <p:txBody>
          <a:bodyPr wrap="square" rtlCol="0">
            <a:spAutoFit/>
          </a:bodyPr>
          <a:lstStyle/>
          <a:p>
            <a:r>
              <a:rPr lang="zh-CN" altLang="en-US" sz="2800" dirty="0">
                <a:latin typeface="华文中宋" panose="02010600040101010101" charset="-122"/>
                <a:ea typeface="华文中宋" panose="02010600040101010101" charset="-122"/>
                <a:cs typeface="Times New Roman" panose="02020503050405090304" charset="0"/>
              </a:rPr>
              <a:t>商品库存变化</a:t>
            </a:r>
            <a:endParaRPr lang="zh-CN" altLang="en-US" sz="2800" dirty="0">
              <a:latin typeface="华文中宋" panose="02010600040101010101" charset="-122"/>
              <a:ea typeface="华文中宋" panose="02010600040101010101" charset="-122"/>
              <a:cs typeface="Times New Roman" panose="02020503050405090304" charset="0"/>
            </a:endParaRPr>
          </a:p>
        </p:txBody>
      </p:sp>
      <p:grpSp>
        <p:nvGrpSpPr>
          <p:cNvPr id="3" name="组合 2"/>
          <p:cNvGrpSpPr/>
          <p:nvPr/>
        </p:nvGrpSpPr>
        <p:grpSpPr>
          <a:xfrm>
            <a:off x="7375401" y="3806825"/>
            <a:ext cx="3205714" cy="2016125"/>
            <a:chOff x="942149" y="1630111"/>
            <a:chExt cx="3205714" cy="2016125"/>
          </a:xfrm>
        </p:grpSpPr>
        <p:sp>
          <p:nvSpPr>
            <p:cNvPr id="6" name="矩形: 圆角 5"/>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5" name="组合 4"/>
            <p:cNvGrpSpPr/>
            <p:nvPr/>
          </p:nvGrpSpPr>
          <p:grpSpPr>
            <a:xfrm>
              <a:off x="3455930" y="3432921"/>
              <a:ext cx="438150" cy="75543"/>
              <a:chOff x="4867275" y="630788"/>
              <a:chExt cx="552450" cy="95250"/>
            </a:xfrm>
          </p:grpSpPr>
          <p:sp>
            <p:nvSpPr>
              <p:cNvPr id="4" name="椭圆 3"/>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5" name="椭圆 24"/>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6" name="椭圆 25"/>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18" name="文本框 17"/>
            <p:cNvSpPr txBox="1"/>
            <p:nvPr/>
          </p:nvSpPr>
          <p:spPr>
            <a:xfrm>
              <a:off x="1100702" y="1872154"/>
              <a:ext cx="2883901" cy="1076325"/>
            </a:xfrm>
            <a:prstGeom prst="rect">
              <a:avLst/>
            </a:prstGeom>
            <a:noFill/>
          </p:spPr>
          <p:txBody>
            <a:bodyPr wrap="square">
              <a:spAutoFit/>
            </a:bodyPr>
            <a:lstStyle/>
            <a:p>
              <a:pPr indent="0">
                <a:buFont typeface="Times New Roman" panose="02020503050405090304" charset="0"/>
                <a:buNone/>
              </a:pPr>
              <a:r>
                <a:rPr lang="zh-CN" altLang="en-US" sz="1600" dirty="0">
                  <a:latin typeface="华文中宋" panose="02010600040101010101" charset="-122"/>
                  <a:ea typeface="华文中宋" panose="02010600040101010101" charset="-122"/>
                  <a:cs typeface="华文中宋" panose="02010600040101010101" charset="-122"/>
                </a:rPr>
                <a:t>当库存由</a:t>
              </a:r>
              <a:r>
                <a:rPr lang="en-US" altLang="zh-CN" sz="1600" dirty="0">
                  <a:latin typeface="华文中宋" panose="02010600040101010101" charset="-122"/>
                  <a:ea typeface="华文中宋" panose="02010600040101010101" charset="-122"/>
                  <a:cs typeface="华文中宋" panose="02010600040101010101" charset="-122"/>
                </a:rPr>
                <a:t>9996</a:t>
              </a:r>
              <a:r>
                <a:rPr lang="zh-CN" altLang="en-US" sz="1600" dirty="0">
                  <a:latin typeface="华文中宋" panose="02010600040101010101" charset="-122"/>
                  <a:ea typeface="华文中宋" panose="02010600040101010101" charset="-122"/>
                  <a:cs typeface="华文中宋" panose="02010600040101010101" charset="-122"/>
                </a:rPr>
                <a:t>件调整为</a:t>
              </a:r>
              <a:r>
                <a:rPr lang="en-US" altLang="zh-CN" sz="1600" dirty="0">
                  <a:latin typeface="华文中宋" panose="02010600040101010101" charset="-122"/>
                  <a:ea typeface="华文中宋" panose="02010600040101010101" charset="-122"/>
                  <a:cs typeface="华文中宋" panose="02010600040101010101" charset="-122"/>
                </a:rPr>
                <a:t>0</a:t>
              </a:r>
              <a:r>
                <a:rPr lang="zh-CN" altLang="en-US" sz="1600" dirty="0">
                  <a:latin typeface="华文中宋" panose="02010600040101010101" charset="-122"/>
                  <a:ea typeface="华文中宋" panose="02010600040101010101" charset="-122"/>
                  <a:cs typeface="华文中宋" panose="02010600040101010101" charset="-122"/>
                </a:rPr>
                <a:t>件时，购物车界面该商品显示“商品库存不足”，商品无法进行选定，无法进行下单结算等操作。</a:t>
              </a:r>
              <a:endParaRPr lang="zh-CN" altLang="en-US" sz="1600" dirty="0">
                <a:latin typeface="华文中宋" panose="02010600040101010101" charset="-122"/>
                <a:ea typeface="华文中宋" panose="02010600040101010101" charset="-122"/>
                <a:cs typeface="华文中宋" panose="02010600040101010101" charset="-122"/>
              </a:endParaRPr>
            </a:p>
          </p:txBody>
        </p:sp>
      </p:grpSp>
      <p:sp>
        <p:nvSpPr>
          <p:cNvPr id="20" name="AutoShape 8"/>
          <p:cNvSpPr>
            <a:spLocks noChangeAspect="1" noChangeArrowheads="1"/>
          </p:cNvSpPr>
          <p:nvPr/>
        </p:nvSpPr>
        <p:spPr bwMode="auto">
          <a:xfrm>
            <a:off x="6845969" y="3502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Times New Roman" panose="02020503050405090304" charset="0"/>
            </a:endParaRPr>
          </a:p>
        </p:txBody>
      </p:sp>
      <p:cxnSp>
        <p:nvCxnSpPr>
          <p:cNvPr id="46" name="直接连接符 45"/>
          <p:cNvCxnSpPr/>
          <p:nvPr/>
        </p:nvCxnSpPr>
        <p:spPr>
          <a:xfrm>
            <a:off x="10354402" y="5366328"/>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354402" y="3984557"/>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581115" y="2612618"/>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p:cNvGrpSpPr>
            <a:grpSpLocks noChangeAspect="1"/>
          </p:cNvGrpSpPr>
          <p:nvPr/>
        </p:nvGrpSpPr>
        <p:grpSpPr>
          <a:xfrm>
            <a:off x="1603108" y="1294767"/>
            <a:ext cx="4362459" cy="4809830"/>
            <a:chOff x="2063046" y="1679954"/>
            <a:chExt cx="3285733" cy="3622684"/>
          </a:xfrm>
        </p:grpSpPr>
        <p:pic>
          <p:nvPicPr>
            <p:cNvPr id="53" name="图片 5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063046" y="1679954"/>
              <a:ext cx="3285733" cy="800004"/>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063046" y="3359866"/>
              <a:ext cx="3269545" cy="1942772"/>
            </a:xfrm>
            <a:prstGeom prst="rect">
              <a:avLst/>
            </a:prstGeom>
          </p:spPr>
        </p:pic>
      </p:grpSp>
      <p:grpSp>
        <p:nvGrpSpPr>
          <p:cNvPr id="34" name="组合 33"/>
          <p:cNvGrpSpPr/>
          <p:nvPr/>
        </p:nvGrpSpPr>
        <p:grpSpPr>
          <a:xfrm>
            <a:off x="7373047" y="892398"/>
            <a:ext cx="3205714" cy="2016125"/>
            <a:chOff x="942149" y="1630111"/>
            <a:chExt cx="3205714" cy="2016125"/>
          </a:xfrm>
        </p:grpSpPr>
        <p:sp>
          <p:nvSpPr>
            <p:cNvPr id="35" name="矩形: 圆角 34"/>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36" name="组合 35"/>
            <p:cNvGrpSpPr/>
            <p:nvPr/>
          </p:nvGrpSpPr>
          <p:grpSpPr>
            <a:xfrm>
              <a:off x="3455930" y="3432921"/>
              <a:ext cx="438150" cy="75543"/>
              <a:chOff x="4867275" y="630788"/>
              <a:chExt cx="552450" cy="95250"/>
            </a:xfrm>
          </p:grpSpPr>
          <p:sp>
            <p:nvSpPr>
              <p:cNvPr id="38" name="椭圆 37"/>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39" name="椭圆 38"/>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40" name="椭圆 39"/>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37" name="文本框 36"/>
            <p:cNvSpPr txBox="1"/>
            <p:nvPr/>
          </p:nvSpPr>
          <p:spPr>
            <a:xfrm>
              <a:off x="1103056" y="1720289"/>
              <a:ext cx="2883901" cy="1814830"/>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华文中宋" panose="02010600040101010101" charset="-122"/>
                </a:rPr>
                <a:t>购物车功能支持实时库存同步。当商品库存不足时，系统将在购物车界面提示“商品库存不足”，并禁用该商品的结算和购买操作。</a:t>
              </a:r>
              <a:endParaRPr lang="zh-CN" altLang="en-US" sz="1600" dirty="0">
                <a:latin typeface="华文中宋" panose="02010600040101010101" charset="-122"/>
                <a:ea typeface="华文中宋" panose="02010600040101010101" charset="-122"/>
                <a:cs typeface="华文中宋" panose="02010600040101010101" charset="-122"/>
              </a:endParaRPr>
            </a:p>
            <a:p>
              <a:r>
                <a:rPr lang="zh-CN" altLang="en-US" sz="1600" dirty="0">
                  <a:latin typeface="华文中宋" panose="02010600040101010101" charset="-122"/>
                  <a:ea typeface="华文中宋" panose="02010600040101010101" charset="-122"/>
                  <a:cs typeface="华文中宋" panose="02010600040101010101" charset="-122"/>
                </a:rPr>
                <a:t>例如，对之前加入购物车的鞋，商品原库存</a:t>
              </a:r>
              <a:r>
                <a:rPr lang="en-US" altLang="zh-CN" sz="1600" dirty="0">
                  <a:latin typeface="华文中宋" panose="02010600040101010101" charset="-122"/>
                  <a:ea typeface="华文中宋" panose="02010600040101010101" charset="-122"/>
                  <a:cs typeface="华文中宋" panose="02010600040101010101" charset="-122"/>
                </a:rPr>
                <a:t>9996</a:t>
              </a:r>
              <a:r>
                <a:rPr lang="zh-CN" altLang="en-US" sz="1600" dirty="0">
                  <a:latin typeface="华文中宋" panose="02010600040101010101" charset="-122"/>
                  <a:ea typeface="华文中宋" panose="02010600040101010101" charset="-122"/>
                  <a:cs typeface="华文中宋" panose="02010600040101010101" charset="-122"/>
                </a:rPr>
                <a:t>件。</a:t>
              </a:r>
              <a:endParaRPr lang="zh-CN" altLang="en-US" sz="1600" dirty="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1970"/>
          </a:xfrm>
          <a:prstGeom prst="rect">
            <a:avLst/>
          </a:prstGeom>
          <a:noFill/>
        </p:spPr>
        <p:txBody>
          <a:bodyPr wrap="square" rtlCol="0">
            <a:spAutoFit/>
          </a:bodyPr>
          <a:lstStyle/>
          <a:p>
            <a:r>
              <a:rPr lang="zh-CN" altLang="en-US" sz="2800" dirty="0">
                <a:latin typeface="华文中宋" panose="02010600040101010101" charset="-122"/>
                <a:ea typeface="华文中宋" panose="02010600040101010101" charset="-122"/>
                <a:cs typeface="Times New Roman" panose="02020503050405090304" charset="0"/>
              </a:rPr>
              <a:t>商品订单</a:t>
            </a:r>
            <a:endParaRPr lang="zh-CN" altLang="en-US" sz="2800" dirty="0">
              <a:latin typeface="华文中宋" panose="02010600040101010101" charset="-122"/>
              <a:ea typeface="华文中宋" panose="02010600040101010101" charset="-122"/>
              <a:cs typeface="Times New Roman" panose="02020503050405090304" charset="0"/>
            </a:endParaRPr>
          </a:p>
        </p:txBody>
      </p:sp>
      <p:grpSp>
        <p:nvGrpSpPr>
          <p:cNvPr id="45" name="组合 44"/>
          <p:cNvGrpSpPr/>
          <p:nvPr/>
        </p:nvGrpSpPr>
        <p:grpSpPr>
          <a:xfrm>
            <a:off x="959172" y="952628"/>
            <a:ext cx="4952749" cy="4952743"/>
            <a:chOff x="959172" y="952628"/>
            <a:chExt cx="4952749" cy="4952743"/>
          </a:xfrm>
        </p:grpSpPr>
        <p:grpSp>
          <p:nvGrpSpPr>
            <p:cNvPr id="18" name="组合 17"/>
            <p:cNvGrpSpPr/>
            <p:nvPr/>
          </p:nvGrpSpPr>
          <p:grpSpPr>
            <a:xfrm>
              <a:off x="959172" y="952628"/>
              <a:ext cx="4952749" cy="4952743"/>
              <a:chOff x="874270" y="1390650"/>
              <a:chExt cx="3334104" cy="4952743"/>
            </a:xfrm>
          </p:grpSpPr>
          <p:sp>
            <p:nvSpPr>
              <p:cNvPr id="19" name="矩形: 圆角 18"/>
              <p:cNvSpPr/>
              <p:nvPr/>
            </p:nvSpPr>
            <p:spPr>
              <a:xfrm>
                <a:off x="874270" y="1390650"/>
                <a:ext cx="3334104" cy="4943475"/>
              </a:xfrm>
              <a:prstGeom prst="roundRect">
                <a:avLst>
                  <a:gd name="adj" fmla="val 3161"/>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lumMod val="100000"/>
                    </a:schemeClr>
                  </a:solidFill>
                  <a:latin typeface="华文中宋" panose="02010600040101010101" charset="-122"/>
                  <a:ea typeface="华文中宋" panose="02010600040101010101" charset="-122"/>
                  <a:cs typeface="+mn-ea"/>
                </a:endParaRPr>
              </a:p>
            </p:txBody>
          </p:sp>
          <p:sp>
            <p:nvSpPr>
              <p:cNvPr id="21" name="任意多边形: 形状 20"/>
              <p:cNvSpPr/>
              <p:nvPr/>
            </p:nvSpPr>
            <p:spPr>
              <a:xfrm>
                <a:off x="2198422" y="5772150"/>
                <a:ext cx="765842" cy="571243"/>
              </a:xfrm>
              <a:custGeom>
                <a:avLst/>
                <a:gdLst>
                  <a:gd name="connsiteX0" fmla="*/ 581025 w 1162050"/>
                  <a:gd name="connsiteY0" fmla="*/ 0 h 866775"/>
                  <a:gd name="connsiteX1" fmla="*/ 1162050 w 1162050"/>
                  <a:gd name="connsiteY1" fmla="*/ 581025 h 866775"/>
                  <a:gd name="connsiteX2" fmla="*/ 1116390 w 1162050"/>
                  <a:gd name="connsiteY2" fmla="*/ 807186 h 866775"/>
                  <a:gd name="connsiteX3" fmla="*/ 1084047 w 1162050"/>
                  <a:gd name="connsiteY3" fmla="*/ 866775 h 866775"/>
                  <a:gd name="connsiteX4" fmla="*/ 78004 w 1162050"/>
                  <a:gd name="connsiteY4" fmla="*/ 866775 h 866775"/>
                  <a:gd name="connsiteX5" fmla="*/ 45660 w 1162050"/>
                  <a:gd name="connsiteY5" fmla="*/ 807186 h 866775"/>
                  <a:gd name="connsiteX6" fmla="*/ 0 w 1162050"/>
                  <a:gd name="connsiteY6" fmla="*/ 581025 h 866775"/>
                  <a:gd name="connsiteX7" fmla="*/ 581025 w 1162050"/>
                  <a:gd name="connsiteY7"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866775">
                    <a:moveTo>
                      <a:pt x="581025" y="0"/>
                    </a:moveTo>
                    <a:cubicBezTo>
                      <a:pt x="901916" y="0"/>
                      <a:pt x="1162050" y="260134"/>
                      <a:pt x="1162050" y="581025"/>
                    </a:cubicBezTo>
                    <a:cubicBezTo>
                      <a:pt x="1162050" y="661248"/>
                      <a:pt x="1145792" y="737673"/>
                      <a:pt x="1116390" y="807186"/>
                    </a:cubicBezTo>
                    <a:lnTo>
                      <a:pt x="1084047" y="866775"/>
                    </a:lnTo>
                    <a:lnTo>
                      <a:pt x="78004" y="866775"/>
                    </a:lnTo>
                    <a:lnTo>
                      <a:pt x="45660" y="807186"/>
                    </a:lnTo>
                    <a:cubicBezTo>
                      <a:pt x="16259" y="737673"/>
                      <a:pt x="0" y="661248"/>
                      <a:pt x="0" y="581025"/>
                    </a:cubicBezTo>
                    <a:cubicBezTo>
                      <a:pt x="0" y="260134"/>
                      <a:pt x="260134" y="0"/>
                      <a:pt x="581025" y="0"/>
                    </a:cubicBezTo>
                    <a:close/>
                  </a:path>
                </a:pathLst>
              </a:cu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中宋" panose="02010600040101010101" charset="-122"/>
                    <a:ea typeface="华文中宋" panose="02010600040101010101" charset="-122"/>
                    <a:cs typeface="Times New Roman" panose="02020503050405090304" charset="0"/>
                  </a:rPr>
                  <a:t>01</a:t>
                </a:r>
                <a:endParaRPr lang="en-US" altLang="zh-CN" dirty="0">
                  <a:latin typeface="华文中宋" panose="02010600040101010101" charset="-122"/>
                  <a:ea typeface="华文中宋" panose="02010600040101010101" charset="-122"/>
                  <a:cs typeface="Times New Roman" panose="02020503050405090304" charset="0"/>
                </a:endParaRPr>
              </a:p>
            </p:txBody>
          </p:sp>
          <p:sp>
            <p:nvSpPr>
              <p:cNvPr id="24" name="文本框 23"/>
              <p:cNvSpPr txBox="1"/>
              <p:nvPr/>
            </p:nvSpPr>
            <p:spPr>
              <a:xfrm>
                <a:off x="1167868" y="4639045"/>
                <a:ext cx="2883901" cy="829945"/>
              </a:xfrm>
              <a:prstGeom prst="rect">
                <a:avLst/>
              </a:prstGeom>
              <a:noFill/>
            </p:spPr>
            <p:txBody>
              <a:bodyPr wrap="square">
                <a:spAutoFit/>
              </a:bodyPr>
              <a:lstStyle/>
              <a:p>
                <a:pPr indent="0">
                  <a:buFont typeface="Times New Roman" panose="02020503050405090304" charset="0"/>
                  <a:buNone/>
                </a:pPr>
                <a:r>
                  <a:rPr lang="zh-CN" altLang="en-US" sz="1600" dirty="0">
                    <a:latin typeface="华文中宋" panose="02010600040101010101" charset="-122"/>
                    <a:ea typeface="华文中宋" panose="02010600040101010101" charset="-122"/>
                    <a:cs typeface="华文中宋" panose="02010600040101010101" charset="-122"/>
                  </a:rPr>
                  <a:t>用户在购物车中勾选需要购买的商品后，点击“结算”按钮，即可进行商品下单操作，如图，点击结算即可创建订单</a:t>
                </a:r>
                <a:r>
                  <a:rPr lang="en-US" altLang="zh-CN" sz="1600" dirty="0">
                    <a:latin typeface="华文中宋" panose="02010600040101010101" charset="-122"/>
                    <a:ea typeface="华文中宋" panose="02010600040101010101" charset="-122"/>
                    <a:cs typeface="华文中宋" panose="02010600040101010101" charset="-122"/>
                  </a:rPr>
                  <a:t>.</a:t>
                </a:r>
                <a:endParaRPr lang="en-US" altLang="zh-CN" sz="1600" dirty="0">
                  <a:latin typeface="华文中宋" panose="02010600040101010101" charset="-122"/>
                  <a:ea typeface="华文中宋" panose="02010600040101010101" charset="-122"/>
                  <a:cs typeface="华文中宋" panose="02010600040101010101" charset="-122"/>
                </a:endParaRPr>
              </a:p>
            </p:txBody>
          </p:sp>
        </p:grpSp>
        <p:pic>
          <p:nvPicPr>
            <p:cNvPr id="40" name="Drawing 15"/>
            <p:cNvPicPr>
              <a:picLocks noChangeAspect="1"/>
            </p:cNvPicPr>
            <p:nvPr/>
          </p:nvPicPr>
          <p:blipFill>
            <a:blip r:embed="rId2"/>
            <a:stretch>
              <a:fillRect/>
            </a:stretch>
          </p:blipFill>
          <p:spPr>
            <a:xfrm>
              <a:off x="1395306" y="1112363"/>
              <a:ext cx="4055641" cy="2417221"/>
            </a:xfrm>
            <a:prstGeom prst="rect">
              <a:avLst/>
            </a:prstGeom>
          </p:spPr>
        </p:pic>
      </p:grpSp>
      <p:grpSp>
        <p:nvGrpSpPr>
          <p:cNvPr id="46" name="组合 45"/>
          <p:cNvGrpSpPr/>
          <p:nvPr/>
        </p:nvGrpSpPr>
        <p:grpSpPr>
          <a:xfrm>
            <a:off x="6280081" y="952628"/>
            <a:ext cx="4952749" cy="4952743"/>
            <a:chOff x="959172" y="952628"/>
            <a:chExt cx="4952749" cy="4952743"/>
          </a:xfrm>
        </p:grpSpPr>
        <p:grpSp>
          <p:nvGrpSpPr>
            <p:cNvPr id="47" name="组合 46"/>
            <p:cNvGrpSpPr/>
            <p:nvPr/>
          </p:nvGrpSpPr>
          <p:grpSpPr>
            <a:xfrm>
              <a:off x="959172" y="952628"/>
              <a:ext cx="4952749" cy="4952743"/>
              <a:chOff x="874270" y="1390650"/>
              <a:chExt cx="3334104" cy="4952743"/>
            </a:xfrm>
          </p:grpSpPr>
          <p:sp>
            <p:nvSpPr>
              <p:cNvPr id="49" name="矩形: 圆角 48"/>
              <p:cNvSpPr/>
              <p:nvPr/>
            </p:nvSpPr>
            <p:spPr>
              <a:xfrm>
                <a:off x="874270" y="1390650"/>
                <a:ext cx="3334104" cy="4943475"/>
              </a:xfrm>
              <a:prstGeom prst="roundRect">
                <a:avLst>
                  <a:gd name="adj" fmla="val 3161"/>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lumMod val="100000"/>
                    </a:schemeClr>
                  </a:solidFill>
                  <a:latin typeface="华文中宋" panose="02010600040101010101" charset="-122"/>
                  <a:ea typeface="华文中宋" panose="02010600040101010101" charset="-122"/>
                  <a:cs typeface="+mn-ea"/>
                </a:endParaRPr>
              </a:p>
            </p:txBody>
          </p:sp>
          <p:sp>
            <p:nvSpPr>
              <p:cNvPr id="50" name="任意多边形: 形状 49"/>
              <p:cNvSpPr/>
              <p:nvPr/>
            </p:nvSpPr>
            <p:spPr>
              <a:xfrm>
                <a:off x="2198422" y="5772150"/>
                <a:ext cx="765842" cy="571243"/>
              </a:xfrm>
              <a:custGeom>
                <a:avLst/>
                <a:gdLst>
                  <a:gd name="connsiteX0" fmla="*/ 581025 w 1162050"/>
                  <a:gd name="connsiteY0" fmla="*/ 0 h 866775"/>
                  <a:gd name="connsiteX1" fmla="*/ 1162050 w 1162050"/>
                  <a:gd name="connsiteY1" fmla="*/ 581025 h 866775"/>
                  <a:gd name="connsiteX2" fmla="*/ 1116390 w 1162050"/>
                  <a:gd name="connsiteY2" fmla="*/ 807186 h 866775"/>
                  <a:gd name="connsiteX3" fmla="*/ 1084047 w 1162050"/>
                  <a:gd name="connsiteY3" fmla="*/ 866775 h 866775"/>
                  <a:gd name="connsiteX4" fmla="*/ 78004 w 1162050"/>
                  <a:gd name="connsiteY4" fmla="*/ 866775 h 866775"/>
                  <a:gd name="connsiteX5" fmla="*/ 45660 w 1162050"/>
                  <a:gd name="connsiteY5" fmla="*/ 807186 h 866775"/>
                  <a:gd name="connsiteX6" fmla="*/ 0 w 1162050"/>
                  <a:gd name="connsiteY6" fmla="*/ 581025 h 866775"/>
                  <a:gd name="connsiteX7" fmla="*/ 581025 w 1162050"/>
                  <a:gd name="connsiteY7"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866775">
                    <a:moveTo>
                      <a:pt x="581025" y="0"/>
                    </a:moveTo>
                    <a:cubicBezTo>
                      <a:pt x="901916" y="0"/>
                      <a:pt x="1162050" y="260134"/>
                      <a:pt x="1162050" y="581025"/>
                    </a:cubicBezTo>
                    <a:cubicBezTo>
                      <a:pt x="1162050" y="661248"/>
                      <a:pt x="1145792" y="737673"/>
                      <a:pt x="1116390" y="807186"/>
                    </a:cubicBezTo>
                    <a:lnTo>
                      <a:pt x="1084047" y="866775"/>
                    </a:lnTo>
                    <a:lnTo>
                      <a:pt x="78004" y="866775"/>
                    </a:lnTo>
                    <a:lnTo>
                      <a:pt x="45660" y="807186"/>
                    </a:lnTo>
                    <a:cubicBezTo>
                      <a:pt x="16259" y="737673"/>
                      <a:pt x="0" y="661248"/>
                      <a:pt x="0" y="581025"/>
                    </a:cubicBezTo>
                    <a:cubicBezTo>
                      <a:pt x="0" y="260134"/>
                      <a:pt x="260134" y="0"/>
                      <a:pt x="581025" y="0"/>
                    </a:cubicBezTo>
                    <a:close/>
                  </a:path>
                </a:pathLst>
              </a:cu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中宋" panose="02010600040101010101" charset="-122"/>
                    <a:ea typeface="华文中宋" panose="02010600040101010101" charset="-122"/>
                    <a:cs typeface="Times New Roman" panose="02020503050405090304" charset="0"/>
                  </a:rPr>
                  <a:t>02</a:t>
                </a:r>
                <a:endParaRPr lang="en-US" altLang="zh-CN" dirty="0">
                  <a:latin typeface="华文中宋" panose="02010600040101010101" charset="-122"/>
                  <a:ea typeface="华文中宋" panose="02010600040101010101" charset="-122"/>
                  <a:cs typeface="Times New Roman" panose="02020503050405090304" charset="0"/>
                </a:endParaRPr>
              </a:p>
            </p:txBody>
          </p:sp>
          <p:sp>
            <p:nvSpPr>
              <p:cNvPr id="51" name="文本框 50"/>
              <p:cNvSpPr txBox="1"/>
              <p:nvPr/>
            </p:nvSpPr>
            <p:spPr>
              <a:xfrm>
                <a:off x="1139392" y="4362045"/>
                <a:ext cx="2883901" cy="1568450"/>
              </a:xfrm>
              <a:prstGeom prst="rect">
                <a:avLst/>
              </a:prstGeom>
              <a:noFill/>
            </p:spPr>
            <p:txBody>
              <a:bodyPr wrap="square">
                <a:spAutoFit/>
              </a:bodyPr>
              <a:lstStyle/>
              <a:p>
                <a:pPr indent="0">
                  <a:buFont typeface="Times New Roman" panose="02020503050405090304" charset="0"/>
                  <a:buNone/>
                </a:pPr>
                <a:r>
                  <a:rPr lang="zh-CN" altLang="en-US" sz="1600" dirty="0">
                    <a:latin typeface="华文中宋" panose="02010600040101010101" charset="-122"/>
                    <a:ea typeface="华文中宋" panose="02010600040101010101" charset="-122"/>
                    <a:cs typeface="华文中宋" panose="02010600040101010101" charset="-122"/>
                  </a:rPr>
                  <a:t>订单详情界面如下，在订单页面，用户可查看并确认订单信息，包括收件人、配送地址、商品清单、支付金额等内容。用户也可在此页面调整商品数量。</a:t>
                </a:r>
                <a:endParaRPr lang="zh-CN" altLang="en-US" sz="1600" dirty="0">
                  <a:latin typeface="华文中宋" panose="02010600040101010101" charset="-122"/>
                  <a:ea typeface="华文中宋" panose="02010600040101010101" charset="-122"/>
                  <a:cs typeface="华文中宋" panose="02010600040101010101" charset="-122"/>
                </a:endParaRPr>
              </a:p>
              <a:p>
                <a:pPr indent="0">
                  <a:buFont typeface="Times New Roman" panose="02020503050405090304" charset="0"/>
                  <a:buNone/>
                </a:pPr>
                <a:r>
                  <a:rPr lang="zh-CN" altLang="en-US" sz="1600" dirty="0">
                    <a:latin typeface="华文中宋" panose="02010600040101010101" charset="-122"/>
                    <a:ea typeface="华文中宋" panose="02010600040101010101" charset="-122"/>
                    <a:cs typeface="华文中宋" panose="02010600040101010101" charset="-122"/>
                  </a:rPr>
                  <a:t>确认信息无误后，点击“提交订单”按钮，即可完成订单创建</a:t>
                </a:r>
                <a:endParaRPr lang="zh-CN" altLang="en-US" sz="1600" dirty="0">
                  <a:latin typeface="华文中宋" panose="02010600040101010101" charset="-122"/>
                  <a:ea typeface="华文中宋" panose="02010600040101010101" charset="-122"/>
                  <a:cs typeface="华文中宋" panose="02010600040101010101" charset="-122"/>
                </a:endParaRPr>
              </a:p>
            </p:txBody>
          </p:sp>
        </p:grpSp>
        <p:pic>
          <p:nvPicPr>
            <p:cNvPr id="48" name="Drawing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395306" y="1113098"/>
              <a:ext cx="4055641" cy="2415751"/>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258330" cy="521970"/>
          </a:xfrm>
          <a:prstGeom prst="rect">
            <a:avLst/>
          </a:prstGeom>
          <a:noFill/>
        </p:spPr>
        <p:txBody>
          <a:bodyPr wrap="square" rtlCol="0">
            <a:spAutoFit/>
          </a:bodyPr>
          <a:lstStyle/>
          <a:p>
            <a:r>
              <a:rPr lang="zh-CN" altLang="en-US" sz="2800" dirty="0">
                <a:latin typeface="华文中宋" panose="02010600040101010101" charset="-122"/>
                <a:ea typeface="华文中宋" panose="02010600040101010101" charset="-122"/>
                <a:cs typeface="Times New Roman" panose="02020503050405090304" charset="0"/>
              </a:rPr>
              <a:t>订单支付</a:t>
            </a:r>
            <a:endParaRPr lang="zh-CN" altLang="en-US" sz="2800" dirty="0">
              <a:latin typeface="华文中宋" panose="02010600040101010101" charset="-122"/>
              <a:ea typeface="华文中宋" panose="02010600040101010101" charset="-122"/>
              <a:cs typeface="Times New Roman" panose="02020503050405090304" charset="0"/>
            </a:endParaRPr>
          </a:p>
        </p:txBody>
      </p:sp>
      <p:grpSp>
        <p:nvGrpSpPr>
          <p:cNvPr id="3" name="组合 2"/>
          <p:cNvGrpSpPr/>
          <p:nvPr/>
        </p:nvGrpSpPr>
        <p:grpSpPr>
          <a:xfrm>
            <a:off x="663457" y="3536006"/>
            <a:ext cx="3205714" cy="2016125"/>
            <a:chOff x="942149" y="1630111"/>
            <a:chExt cx="3205714" cy="2016125"/>
          </a:xfrm>
        </p:grpSpPr>
        <p:sp>
          <p:nvSpPr>
            <p:cNvPr id="6" name="矩形: 圆角 5"/>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5" name="组合 4"/>
            <p:cNvGrpSpPr/>
            <p:nvPr/>
          </p:nvGrpSpPr>
          <p:grpSpPr>
            <a:xfrm>
              <a:off x="3455930" y="3432921"/>
              <a:ext cx="438150" cy="75543"/>
              <a:chOff x="4867275" y="630788"/>
              <a:chExt cx="552450" cy="95250"/>
            </a:xfrm>
          </p:grpSpPr>
          <p:sp>
            <p:nvSpPr>
              <p:cNvPr id="4" name="椭圆 3"/>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5" name="椭圆 24"/>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6" name="椭圆 25"/>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18" name="文本框 17"/>
            <p:cNvSpPr txBox="1"/>
            <p:nvPr/>
          </p:nvSpPr>
          <p:spPr>
            <a:xfrm>
              <a:off x="1100703" y="2375175"/>
              <a:ext cx="2883901" cy="829945"/>
            </a:xfrm>
            <a:prstGeom prst="rect">
              <a:avLst/>
            </a:prstGeom>
            <a:noFill/>
          </p:spPr>
          <p:txBody>
            <a:bodyPr wrap="square">
              <a:spAutoFit/>
            </a:bodyPr>
            <a:lstStyle/>
            <a:p>
              <a:pPr>
                <a:buFont typeface="Times New Roman" panose="02020503050405090304" charset="0"/>
                <a:buChar char="•"/>
              </a:pPr>
              <a:r>
                <a:rPr lang="zh-CN" altLang="en-US" sz="1600" dirty="0">
                  <a:latin typeface="华文中宋" panose="02010600040101010101" charset="-122"/>
                  <a:ea typeface="华文中宋" panose="02010600040101010101" charset="-122"/>
                  <a:cs typeface="Times New Roman" panose="02020503050405090304" charset="0"/>
                </a:rPr>
                <a:t>订单创建成功后，即可进入支付界面如下图，系统会为每一笔订单生成唯一订单编号。</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sp>
        <p:nvSpPr>
          <p:cNvPr id="20"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Times New Roman" panose="02020503050405090304" charset="0"/>
            </a:endParaRPr>
          </a:p>
        </p:txBody>
      </p:sp>
      <p:cxnSp>
        <p:nvCxnSpPr>
          <p:cNvPr id="46" name="直接连接符 45"/>
          <p:cNvCxnSpPr/>
          <p:nvPr/>
        </p:nvCxnSpPr>
        <p:spPr>
          <a:xfrm>
            <a:off x="9452033" y="5140903"/>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452033" y="3759132"/>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23448" y="1364841"/>
            <a:ext cx="10822797" cy="2003463"/>
            <a:chOff x="396735" y="1355009"/>
            <a:chExt cx="10822797" cy="2003463"/>
          </a:xfrm>
        </p:grpSpPr>
        <p:cxnSp>
          <p:nvCxnSpPr>
            <p:cNvPr id="47" name="直接连接符 46"/>
            <p:cNvCxnSpPr/>
            <p:nvPr/>
          </p:nvCxnSpPr>
          <p:spPr>
            <a:xfrm>
              <a:off x="9452033" y="2377361"/>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9701780" y="1484392"/>
              <a:ext cx="601285" cy="569279"/>
            </a:xfrm>
            <a:custGeom>
              <a:avLst/>
              <a:gdLst>
                <a:gd name="connsiteX0" fmla="*/ 1218506 w 1996685"/>
                <a:gd name="connsiteY0" fmla="*/ 1842516 h 1890401"/>
                <a:gd name="connsiteX1" fmla="*/ 1364246 w 1996685"/>
                <a:gd name="connsiteY1" fmla="*/ 1842516 h 1890401"/>
                <a:gd name="connsiteX2" fmla="*/ 1365499 w 1996685"/>
                <a:gd name="connsiteY2" fmla="*/ 1813456 h 1890401"/>
                <a:gd name="connsiteX3" fmla="*/ 1365562 w 1996685"/>
                <a:gd name="connsiteY3" fmla="*/ 689245 h 1890401"/>
                <a:gd name="connsiteX4" fmla="*/ 1366438 w 1996685"/>
                <a:gd name="connsiteY4" fmla="*/ 662564 h 1890401"/>
                <a:gd name="connsiteX5" fmla="*/ 1387795 w 1996685"/>
                <a:gd name="connsiteY5" fmla="*/ 641333 h 1890401"/>
                <a:gd name="connsiteX6" fmla="*/ 1406271 w 1996685"/>
                <a:gd name="connsiteY6" fmla="*/ 640581 h 1890401"/>
                <a:gd name="connsiteX7" fmla="*/ 1675518 w 1996685"/>
                <a:gd name="connsiteY7" fmla="*/ 640581 h 1890401"/>
                <a:gd name="connsiteX8" fmla="*/ 1687856 w 1996685"/>
                <a:gd name="connsiteY8" fmla="*/ 640706 h 1890401"/>
                <a:gd name="connsiteX9" fmla="*/ 1715539 w 1996685"/>
                <a:gd name="connsiteY9" fmla="*/ 668702 h 1890401"/>
                <a:gd name="connsiteX10" fmla="*/ 1715601 w 1996685"/>
                <a:gd name="connsiteY10" fmla="*/ 689245 h 1890401"/>
                <a:gd name="connsiteX11" fmla="*/ 1715601 w 1996685"/>
                <a:gd name="connsiteY11" fmla="*/ 1815460 h 1890401"/>
                <a:gd name="connsiteX12" fmla="*/ 1715601 w 1996685"/>
                <a:gd name="connsiteY12" fmla="*/ 1843581 h 1890401"/>
                <a:gd name="connsiteX13" fmla="*/ 1996685 w 1996685"/>
                <a:gd name="connsiteY13" fmla="*/ 1843581 h 1890401"/>
                <a:gd name="connsiteX14" fmla="*/ 1996685 w 1996685"/>
                <a:gd name="connsiteY14" fmla="*/ 1890178 h 1890401"/>
                <a:gd name="connsiteX15" fmla="*/ 1967938 w 1996685"/>
                <a:gd name="connsiteY15" fmla="*/ 1890178 h 1890401"/>
                <a:gd name="connsiteX16" fmla="*/ 358719 w 1996685"/>
                <a:gd name="connsiteY16" fmla="*/ 1890178 h 1890401"/>
                <a:gd name="connsiteX17" fmla="*/ 181977 w 1996685"/>
                <a:gd name="connsiteY17" fmla="*/ 1889676 h 1890401"/>
                <a:gd name="connsiteX18" fmla="*/ 128178 w 1996685"/>
                <a:gd name="connsiteY18" fmla="*/ 1879280 h 1890401"/>
                <a:gd name="connsiteX19" fmla="*/ 61790 w 1996685"/>
                <a:gd name="connsiteY19" fmla="*/ 1776817 h 1890401"/>
                <a:gd name="connsiteX20" fmla="*/ 61539 w 1996685"/>
                <a:gd name="connsiteY20" fmla="*/ 1676108 h 1890401"/>
                <a:gd name="connsiteX21" fmla="*/ 61539 w 1996685"/>
                <a:gd name="connsiteY21" fmla="*/ 1651745 h 1890401"/>
                <a:gd name="connsiteX22" fmla="*/ 35986 w 1996685"/>
                <a:gd name="connsiteY22" fmla="*/ 1650680 h 1890401"/>
                <a:gd name="connsiteX23" fmla="*/ 19640 w 1996685"/>
                <a:gd name="connsiteY23" fmla="*/ 1649615 h 1890401"/>
                <a:gd name="connsiteX24" fmla="*/ 37 w 1996685"/>
                <a:gd name="connsiteY24" fmla="*/ 1626505 h 1890401"/>
                <a:gd name="connsiteX25" fmla="*/ 22646 w 1996685"/>
                <a:gd name="connsiteY25" fmla="*/ 1604459 h 1890401"/>
                <a:gd name="connsiteX26" fmla="*/ 60287 w 1996685"/>
                <a:gd name="connsiteY26" fmla="*/ 1604271 h 1890401"/>
                <a:gd name="connsiteX27" fmla="*/ 60287 w 1996685"/>
                <a:gd name="connsiteY27" fmla="*/ 1363771 h 1890401"/>
                <a:gd name="connsiteX28" fmla="*/ 38492 w 1996685"/>
                <a:gd name="connsiteY28" fmla="*/ 1362393 h 1890401"/>
                <a:gd name="connsiteX29" fmla="*/ 24149 w 1996685"/>
                <a:gd name="connsiteY29" fmla="*/ 1361955 h 1890401"/>
                <a:gd name="connsiteX30" fmla="*/ 37 w 1996685"/>
                <a:gd name="connsiteY30" fmla="*/ 1338782 h 1890401"/>
                <a:gd name="connsiteX31" fmla="*/ 24212 w 1996685"/>
                <a:gd name="connsiteY31" fmla="*/ 1315984 h 1890401"/>
                <a:gd name="connsiteX32" fmla="*/ 60099 w 1996685"/>
                <a:gd name="connsiteY32" fmla="*/ 1315797 h 1890401"/>
                <a:gd name="connsiteX33" fmla="*/ 60099 w 1996685"/>
                <a:gd name="connsiteY33" fmla="*/ 1087322 h 1890401"/>
                <a:gd name="connsiteX34" fmla="*/ 22959 w 1996685"/>
                <a:gd name="connsiteY34" fmla="*/ 1087197 h 1890401"/>
                <a:gd name="connsiteX35" fmla="*/ 1352 w 1996685"/>
                <a:gd name="connsiteY35" fmla="*/ 1071101 h 1890401"/>
                <a:gd name="connsiteX36" fmla="*/ 7114 w 1996685"/>
                <a:gd name="connsiteY36" fmla="*/ 1048679 h 1890401"/>
                <a:gd name="connsiteX37" fmla="*/ 25527 w 1996685"/>
                <a:gd name="connsiteY37" fmla="*/ 1041727 h 1890401"/>
                <a:gd name="connsiteX38" fmla="*/ 57531 w 1996685"/>
                <a:gd name="connsiteY38" fmla="*/ 1041414 h 1890401"/>
                <a:gd name="connsiteX39" fmla="*/ 58345 w 1996685"/>
                <a:gd name="connsiteY39" fmla="*/ 825528 h 1890401"/>
                <a:gd name="connsiteX40" fmla="*/ 26529 w 1996685"/>
                <a:gd name="connsiteY40" fmla="*/ 825465 h 1890401"/>
                <a:gd name="connsiteX41" fmla="*/ 37 w 1996685"/>
                <a:gd name="connsiteY41" fmla="*/ 803044 h 1890401"/>
                <a:gd name="connsiteX42" fmla="*/ 25778 w 1996685"/>
                <a:gd name="connsiteY42" fmla="*/ 779495 h 1890401"/>
                <a:gd name="connsiteX43" fmla="*/ 57907 w 1996685"/>
                <a:gd name="connsiteY43" fmla="*/ 779369 h 1890401"/>
                <a:gd name="connsiteX44" fmla="*/ 58972 w 1996685"/>
                <a:gd name="connsiteY44" fmla="*/ 557283 h 1890401"/>
                <a:gd name="connsiteX45" fmla="*/ 19201 w 1996685"/>
                <a:gd name="connsiteY45" fmla="*/ 554653 h 1890401"/>
                <a:gd name="connsiteX46" fmla="*/ 99 w 1996685"/>
                <a:gd name="connsiteY46" fmla="*/ 533609 h 1890401"/>
                <a:gd name="connsiteX47" fmla="*/ 17197 w 1996685"/>
                <a:gd name="connsiteY47" fmla="*/ 510811 h 1890401"/>
                <a:gd name="connsiteX48" fmla="*/ 33418 w 1996685"/>
                <a:gd name="connsiteY48" fmla="*/ 508995 h 1890401"/>
                <a:gd name="connsiteX49" fmla="*/ 57406 w 1996685"/>
                <a:gd name="connsiteY49" fmla="*/ 508933 h 1890401"/>
                <a:gd name="connsiteX50" fmla="*/ 59222 w 1996685"/>
                <a:gd name="connsiteY50" fmla="*/ 287034 h 1890401"/>
                <a:gd name="connsiteX51" fmla="*/ 37803 w 1996685"/>
                <a:gd name="connsiteY51" fmla="*/ 286032 h 1890401"/>
                <a:gd name="connsiteX52" fmla="*/ 19389 w 1996685"/>
                <a:gd name="connsiteY52" fmla="*/ 285155 h 1890401"/>
                <a:gd name="connsiteX53" fmla="*/ 162 w 1996685"/>
                <a:gd name="connsiteY53" fmla="*/ 261857 h 1890401"/>
                <a:gd name="connsiteX54" fmla="*/ 21080 w 1996685"/>
                <a:gd name="connsiteY54" fmla="*/ 240374 h 1890401"/>
                <a:gd name="connsiteX55" fmla="*/ 59974 w 1996685"/>
                <a:gd name="connsiteY55" fmla="*/ 240187 h 1890401"/>
                <a:gd name="connsiteX56" fmla="*/ 61477 w 1996685"/>
                <a:gd name="connsiteY56" fmla="*/ 180062 h 1890401"/>
                <a:gd name="connsiteX57" fmla="*/ 61539 w 1996685"/>
                <a:gd name="connsiteY57" fmla="*/ 120438 h 1890401"/>
                <a:gd name="connsiteX58" fmla="*/ 61539 w 1996685"/>
                <a:gd name="connsiteY58" fmla="*/ 60814 h 1890401"/>
                <a:gd name="connsiteX59" fmla="*/ 61539 w 1996685"/>
                <a:gd name="connsiteY59" fmla="*/ 0 h 1890401"/>
                <a:gd name="connsiteX60" fmla="*/ 107573 w 1996685"/>
                <a:gd name="connsiteY60" fmla="*/ 0 h 1890401"/>
                <a:gd name="connsiteX61" fmla="*/ 107573 w 1996685"/>
                <a:gd name="connsiteY61" fmla="*/ 237556 h 1890401"/>
                <a:gd name="connsiteX62" fmla="*/ 125234 w 1996685"/>
                <a:gd name="connsiteY62" fmla="*/ 239686 h 1890401"/>
                <a:gd name="connsiteX63" fmla="*/ 145777 w 1996685"/>
                <a:gd name="connsiteY63" fmla="*/ 239936 h 1890401"/>
                <a:gd name="connsiteX64" fmla="*/ 171393 w 1996685"/>
                <a:gd name="connsiteY64" fmla="*/ 263234 h 1890401"/>
                <a:gd name="connsiteX65" fmla="*/ 144838 w 1996685"/>
                <a:gd name="connsiteY65" fmla="*/ 285907 h 1890401"/>
                <a:gd name="connsiteX66" fmla="*/ 124295 w 1996685"/>
                <a:gd name="connsiteY66" fmla="*/ 286094 h 1890401"/>
                <a:gd name="connsiteX67" fmla="*/ 109264 w 1996685"/>
                <a:gd name="connsiteY67" fmla="*/ 287660 h 1890401"/>
                <a:gd name="connsiteX68" fmla="*/ 109264 w 1996685"/>
                <a:gd name="connsiteY68" fmla="*/ 507492 h 1890401"/>
                <a:gd name="connsiteX69" fmla="*/ 131435 w 1996685"/>
                <a:gd name="connsiteY69" fmla="*/ 508933 h 1890401"/>
                <a:gd name="connsiteX70" fmla="*/ 151852 w 1996685"/>
                <a:gd name="connsiteY70" fmla="*/ 510185 h 1890401"/>
                <a:gd name="connsiteX71" fmla="*/ 171330 w 1996685"/>
                <a:gd name="connsiteY71" fmla="*/ 533108 h 1890401"/>
                <a:gd name="connsiteX72" fmla="*/ 150725 w 1996685"/>
                <a:gd name="connsiteY72" fmla="*/ 554966 h 1890401"/>
                <a:gd name="connsiteX73" fmla="*/ 124044 w 1996685"/>
                <a:gd name="connsiteY73" fmla="*/ 556030 h 1890401"/>
                <a:gd name="connsiteX74" fmla="*/ 109201 w 1996685"/>
                <a:gd name="connsiteY74" fmla="*/ 558285 h 1890401"/>
                <a:gd name="connsiteX75" fmla="*/ 109201 w 1996685"/>
                <a:gd name="connsiteY75" fmla="*/ 778305 h 1890401"/>
                <a:gd name="connsiteX76" fmla="*/ 135380 w 1996685"/>
                <a:gd name="connsiteY76" fmla="*/ 779369 h 1890401"/>
                <a:gd name="connsiteX77" fmla="*/ 155673 w 1996685"/>
                <a:gd name="connsiteY77" fmla="*/ 781374 h 1890401"/>
                <a:gd name="connsiteX78" fmla="*/ 171267 w 1996685"/>
                <a:gd name="connsiteY78" fmla="*/ 805110 h 1890401"/>
                <a:gd name="connsiteX79" fmla="*/ 151163 w 1996685"/>
                <a:gd name="connsiteY79" fmla="*/ 825215 h 1890401"/>
                <a:gd name="connsiteX80" fmla="*/ 132687 w 1996685"/>
                <a:gd name="connsiteY80" fmla="*/ 825591 h 1890401"/>
                <a:gd name="connsiteX81" fmla="*/ 114211 w 1996685"/>
                <a:gd name="connsiteY81" fmla="*/ 826217 h 1890401"/>
                <a:gd name="connsiteX82" fmla="*/ 109326 w 1996685"/>
                <a:gd name="connsiteY82" fmla="*/ 828597 h 1890401"/>
                <a:gd name="connsiteX83" fmla="*/ 109326 w 1996685"/>
                <a:gd name="connsiteY83" fmla="*/ 1041414 h 1890401"/>
                <a:gd name="connsiteX84" fmla="*/ 144462 w 1996685"/>
                <a:gd name="connsiteY84" fmla="*/ 1041289 h 1890401"/>
                <a:gd name="connsiteX85" fmla="*/ 171205 w 1996685"/>
                <a:gd name="connsiteY85" fmla="*/ 1063648 h 1890401"/>
                <a:gd name="connsiteX86" fmla="*/ 143898 w 1996685"/>
                <a:gd name="connsiteY86" fmla="*/ 1087510 h 1890401"/>
                <a:gd name="connsiteX87" fmla="*/ 127489 w 1996685"/>
                <a:gd name="connsiteY87" fmla="*/ 1087635 h 1890401"/>
                <a:gd name="connsiteX88" fmla="*/ 111456 w 1996685"/>
                <a:gd name="connsiteY88" fmla="*/ 1088512 h 1890401"/>
                <a:gd name="connsiteX89" fmla="*/ 110516 w 1996685"/>
                <a:gd name="connsiteY89" fmla="*/ 1313667 h 1890401"/>
                <a:gd name="connsiteX90" fmla="*/ 127739 w 1996685"/>
                <a:gd name="connsiteY90" fmla="*/ 1315358 h 1890401"/>
                <a:gd name="connsiteX91" fmla="*/ 148282 w 1996685"/>
                <a:gd name="connsiteY91" fmla="*/ 1315984 h 1890401"/>
                <a:gd name="connsiteX92" fmla="*/ 171455 w 1996685"/>
                <a:gd name="connsiteY92" fmla="*/ 1337717 h 1890401"/>
                <a:gd name="connsiteX93" fmla="*/ 148470 w 1996685"/>
                <a:gd name="connsiteY93" fmla="*/ 1361830 h 1890401"/>
                <a:gd name="connsiteX94" fmla="*/ 129994 w 1996685"/>
                <a:gd name="connsiteY94" fmla="*/ 1362456 h 1890401"/>
                <a:gd name="connsiteX95" fmla="*/ 113648 w 1996685"/>
                <a:gd name="connsiteY95" fmla="*/ 1363521 h 1890401"/>
                <a:gd name="connsiteX96" fmla="*/ 109138 w 1996685"/>
                <a:gd name="connsiteY96" fmla="*/ 1366214 h 1890401"/>
                <a:gd name="connsiteX97" fmla="*/ 109138 w 1996685"/>
                <a:gd name="connsiteY97" fmla="*/ 1603081 h 1890401"/>
                <a:gd name="connsiteX98" fmla="*/ 144274 w 1996685"/>
                <a:gd name="connsiteY98" fmla="*/ 1604208 h 1890401"/>
                <a:gd name="connsiteX99" fmla="*/ 171393 w 1996685"/>
                <a:gd name="connsiteY99" fmla="*/ 1626066 h 1890401"/>
                <a:gd name="connsiteX100" fmla="*/ 144274 w 1996685"/>
                <a:gd name="connsiteY100" fmla="*/ 1650555 h 1890401"/>
                <a:gd name="connsiteX101" fmla="*/ 110516 w 1996685"/>
                <a:gd name="connsiteY101" fmla="*/ 1650680 h 1890401"/>
                <a:gd name="connsiteX102" fmla="*/ 108199 w 1996685"/>
                <a:gd name="connsiteY102" fmla="*/ 1665586 h 1890401"/>
                <a:gd name="connsiteX103" fmla="*/ 108199 w 1996685"/>
                <a:gd name="connsiteY103" fmla="*/ 1772433 h 1890401"/>
                <a:gd name="connsiteX104" fmla="*/ 178846 w 1996685"/>
                <a:gd name="connsiteY104" fmla="*/ 1843456 h 1890401"/>
                <a:gd name="connsiteX105" fmla="*/ 370181 w 1996685"/>
                <a:gd name="connsiteY105" fmla="*/ 1843581 h 1890401"/>
                <a:gd name="connsiteX106" fmla="*/ 371934 w 1996685"/>
                <a:gd name="connsiteY106" fmla="*/ 1815021 h 1890401"/>
                <a:gd name="connsiteX107" fmla="*/ 371997 w 1996685"/>
                <a:gd name="connsiteY107" fmla="*/ 1017614 h 1890401"/>
                <a:gd name="connsiteX108" fmla="*/ 372122 w 1996685"/>
                <a:gd name="connsiteY108" fmla="*/ 997072 h 1890401"/>
                <a:gd name="connsiteX109" fmla="*/ 398803 w 1996685"/>
                <a:gd name="connsiteY109" fmla="*/ 970454 h 1890401"/>
                <a:gd name="connsiteX110" fmla="*/ 417279 w 1996685"/>
                <a:gd name="connsiteY110" fmla="*/ 970204 h 1890401"/>
                <a:gd name="connsiteX111" fmla="*/ 676254 w 1996685"/>
                <a:gd name="connsiteY111" fmla="*/ 970204 h 1890401"/>
                <a:gd name="connsiteX112" fmla="*/ 692663 w 1996685"/>
                <a:gd name="connsiteY112" fmla="*/ 970391 h 1890401"/>
                <a:gd name="connsiteX113" fmla="*/ 721724 w 1996685"/>
                <a:gd name="connsiteY113" fmla="*/ 999139 h 1890401"/>
                <a:gd name="connsiteX114" fmla="*/ 721912 w 1996685"/>
                <a:gd name="connsiteY114" fmla="*/ 1021748 h 1890401"/>
                <a:gd name="connsiteX115" fmla="*/ 721912 w 1996685"/>
                <a:gd name="connsiteY115" fmla="*/ 1813017 h 1890401"/>
                <a:gd name="connsiteX116" fmla="*/ 721912 w 1996685"/>
                <a:gd name="connsiteY116" fmla="*/ 1842328 h 1890401"/>
                <a:gd name="connsiteX117" fmla="*/ 867401 w 1996685"/>
                <a:gd name="connsiteY117" fmla="*/ 1842328 h 1890401"/>
                <a:gd name="connsiteX118" fmla="*/ 868654 w 1996685"/>
                <a:gd name="connsiteY118" fmla="*/ 1811201 h 1890401"/>
                <a:gd name="connsiteX119" fmla="*/ 868717 w 1996685"/>
                <a:gd name="connsiteY119" fmla="*/ 428077 h 1890401"/>
                <a:gd name="connsiteX120" fmla="*/ 869092 w 1996685"/>
                <a:gd name="connsiteY120" fmla="*/ 403401 h 1890401"/>
                <a:gd name="connsiteX121" fmla="*/ 895021 w 1996685"/>
                <a:gd name="connsiteY121" fmla="*/ 377660 h 1890401"/>
                <a:gd name="connsiteX122" fmla="*/ 909426 w 1996685"/>
                <a:gd name="connsiteY122" fmla="*/ 377409 h 1890401"/>
                <a:gd name="connsiteX123" fmla="*/ 1178673 w 1996685"/>
                <a:gd name="connsiteY123" fmla="*/ 377409 h 1890401"/>
                <a:gd name="connsiteX124" fmla="*/ 1193078 w 1996685"/>
                <a:gd name="connsiteY124" fmla="*/ 377660 h 1890401"/>
                <a:gd name="connsiteX125" fmla="*/ 1218569 w 1996685"/>
                <a:gd name="connsiteY125" fmla="*/ 403651 h 1890401"/>
                <a:gd name="connsiteX126" fmla="*/ 1218756 w 1996685"/>
                <a:gd name="connsiteY126" fmla="*/ 426261 h 1890401"/>
                <a:gd name="connsiteX127" fmla="*/ 1218756 w 1996685"/>
                <a:gd name="connsiteY127" fmla="*/ 1813518 h 1890401"/>
                <a:gd name="connsiteX128" fmla="*/ 1218506 w 1996685"/>
                <a:gd name="connsiteY128" fmla="*/ 1842516 h 1890401"/>
                <a:gd name="connsiteX129" fmla="*/ 1168464 w 1996685"/>
                <a:gd name="connsiteY129" fmla="*/ 1842516 h 1890401"/>
                <a:gd name="connsiteX130" fmla="*/ 1171095 w 1996685"/>
                <a:gd name="connsiteY130" fmla="*/ 1837944 h 1890401"/>
                <a:gd name="connsiteX131" fmla="*/ 1172034 w 1996685"/>
                <a:gd name="connsiteY131" fmla="*/ 1829802 h 1890401"/>
                <a:gd name="connsiteX132" fmla="*/ 1171972 w 1996685"/>
                <a:gd name="connsiteY132" fmla="*/ 436407 h 1890401"/>
                <a:gd name="connsiteX133" fmla="*/ 1170657 w 1996685"/>
                <a:gd name="connsiteY133" fmla="*/ 428390 h 1890401"/>
                <a:gd name="connsiteX134" fmla="*/ 1169780 w 1996685"/>
                <a:gd name="connsiteY134" fmla="*/ 426574 h 1890401"/>
                <a:gd name="connsiteX135" fmla="*/ 1167275 w 1996685"/>
                <a:gd name="connsiteY135" fmla="*/ 424820 h 1890401"/>
                <a:gd name="connsiteX136" fmla="*/ 919009 w 1996685"/>
                <a:gd name="connsiteY136" fmla="*/ 424820 h 1890401"/>
                <a:gd name="connsiteX137" fmla="*/ 916253 w 1996685"/>
                <a:gd name="connsiteY137" fmla="*/ 429518 h 1890401"/>
                <a:gd name="connsiteX138" fmla="*/ 915251 w 1996685"/>
                <a:gd name="connsiteY138" fmla="*/ 437597 h 1890401"/>
                <a:gd name="connsiteX139" fmla="*/ 915251 w 1996685"/>
                <a:gd name="connsiteY139" fmla="*/ 1828925 h 1890401"/>
                <a:gd name="connsiteX140" fmla="*/ 916629 w 1996685"/>
                <a:gd name="connsiteY140" fmla="*/ 1839009 h 1890401"/>
                <a:gd name="connsiteX141" fmla="*/ 917568 w 1996685"/>
                <a:gd name="connsiteY141" fmla="*/ 1840700 h 1890401"/>
                <a:gd name="connsiteX142" fmla="*/ 919698 w 1996685"/>
                <a:gd name="connsiteY142" fmla="*/ 1842453 h 1890401"/>
                <a:gd name="connsiteX143" fmla="*/ 1168464 w 1996685"/>
                <a:gd name="connsiteY143" fmla="*/ 1842516 h 1890401"/>
                <a:gd name="connsiteX144" fmla="*/ 1415039 w 1996685"/>
                <a:gd name="connsiteY144" fmla="*/ 688869 h 1890401"/>
                <a:gd name="connsiteX145" fmla="*/ 1415666 w 1996685"/>
                <a:gd name="connsiteY145" fmla="*/ 1842328 h 1890401"/>
                <a:gd name="connsiteX146" fmla="*/ 1666499 w 1996685"/>
                <a:gd name="connsiteY146" fmla="*/ 1842328 h 1890401"/>
                <a:gd name="connsiteX147" fmla="*/ 1665435 w 1996685"/>
                <a:gd name="connsiteY147" fmla="*/ 688869 h 1890401"/>
                <a:gd name="connsiteX148" fmla="*/ 1415039 w 1996685"/>
                <a:gd name="connsiteY148" fmla="*/ 688869 h 1890401"/>
                <a:gd name="connsiteX149" fmla="*/ 420285 w 1996685"/>
                <a:gd name="connsiteY149" fmla="*/ 1018366 h 1890401"/>
                <a:gd name="connsiteX150" fmla="*/ 418469 w 1996685"/>
                <a:gd name="connsiteY150" fmla="*/ 1028512 h 1890401"/>
                <a:gd name="connsiteX151" fmla="*/ 418343 w 1996685"/>
                <a:gd name="connsiteY151" fmla="*/ 1829364 h 1890401"/>
                <a:gd name="connsiteX152" fmla="*/ 419784 w 1996685"/>
                <a:gd name="connsiteY152" fmla="*/ 1839447 h 1890401"/>
                <a:gd name="connsiteX153" fmla="*/ 420911 w 1996685"/>
                <a:gd name="connsiteY153" fmla="*/ 1841013 h 1890401"/>
                <a:gd name="connsiteX154" fmla="*/ 422540 w 1996685"/>
                <a:gd name="connsiteY154" fmla="*/ 1842391 h 1890401"/>
                <a:gd name="connsiteX155" fmla="*/ 671870 w 1996685"/>
                <a:gd name="connsiteY155" fmla="*/ 1842391 h 1890401"/>
                <a:gd name="connsiteX156" fmla="*/ 671181 w 1996685"/>
                <a:gd name="connsiteY156" fmla="*/ 1018366 h 1890401"/>
                <a:gd name="connsiteX157" fmla="*/ 420285 w 1996685"/>
                <a:gd name="connsiteY157" fmla="*/ 1018366 h 18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96685" h="1890401">
                  <a:moveTo>
                    <a:pt x="1218506" y="1842516"/>
                  </a:moveTo>
                  <a:cubicBezTo>
                    <a:pt x="1268485" y="1842516"/>
                    <a:pt x="1315395" y="1842516"/>
                    <a:pt x="1364246" y="1842516"/>
                  </a:cubicBezTo>
                  <a:cubicBezTo>
                    <a:pt x="1364685" y="1832182"/>
                    <a:pt x="1365499" y="1822788"/>
                    <a:pt x="1365499" y="1813456"/>
                  </a:cubicBezTo>
                  <a:cubicBezTo>
                    <a:pt x="1365562" y="1438740"/>
                    <a:pt x="1365562" y="1064023"/>
                    <a:pt x="1365562" y="689245"/>
                  </a:cubicBezTo>
                  <a:cubicBezTo>
                    <a:pt x="1365562" y="680351"/>
                    <a:pt x="1365248" y="671332"/>
                    <a:pt x="1366438" y="662564"/>
                  </a:cubicBezTo>
                  <a:cubicBezTo>
                    <a:pt x="1368129" y="649537"/>
                    <a:pt x="1374768" y="643274"/>
                    <a:pt x="1387795" y="641333"/>
                  </a:cubicBezTo>
                  <a:cubicBezTo>
                    <a:pt x="1393870" y="640393"/>
                    <a:pt x="1400071" y="640581"/>
                    <a:pt x="1406271" y="640581"/>
                  </a:cubicBezTo>
                  <a:cubicBezTo>
                    <a:pt x="1496020" y="640518"/>
                    <a:pt x="1585769" y="640581"/>
                    <a:pt x="1675518" y="640581"/>
                  </a:cubicBezTo>
                  <a:cubicBezTo>
                    <a:pt x="1679652" y="640581"/>
                    <a:pt x="1683723" y="640456"/>
                    <a:pt x="1687856" y="640706"/>
                  </a:cubicBezTo>
                  <a:cubicBezTo>
                    <a:pt x="1707835" y="642022"/>
                    <a:pt x="1714725" y="648974"/>
                    <a:pt x="1715539" y="668702"/>
                  </a:cubicBezTo>
                  <a:cubicBezTo>
                    <a:pt x="1715852" y="675529"/>
                    <a:pt x="1715601" y="682418"/>
                    <a:pt x="1715601" y="689245"/>
                  </a:cubicBezTo>
                  <a:cubicBezTo>
                    <a:pt x="1715601" y="1064650"/>
                    <a:pt x="1715601" y="1440055"/>
                    <a:pt x="1715601" y="1815460"/>
                  </a:cubicBezTo>
                  <a:cubicBezTo>
                    <a:pt x="1715601" y="1824165"/>
                    <a:pt x="1715601" y="1832871"/>
                    <a:pt x="1715601" y="1843581"/>
                  </a:cubicBezTo>
                  <a:cubicBezTo>
                    <a:pt x="1810674" y="1843581"/>
                    <a:pt x="1902866" y="1843581"/>
                    <a:pt x="1996685" y="1843581"/>
                  </a:cubicBezTo>
                  <a:cubicBezTo>
                    <a:pt x="1996685" y="1859489"/>
                    <a:pt x="1996685" y="1873330"/>
                    <a:pt x="1996685" y="1890178"/>
                  </a:cubicBezTo>
                  <a:cubicBezTo>
                    <a:pt x="1986665" y="1890178"/>
                    <a:pt x="1977333" y="1890178"/>
                    <a:pt x="1967938" y="1890178"/>
                  </a:cubicBezTo>
                  <a:cubicBezTo>
                    <a:pt x="1431511" y="1890178"/>
                    <a:pt x="895147" y="1890178"/>
                    <a:pt x="358719" y="1890178"/>
                  </a:cubicBezTo>
                  <a:cubicBezTo>
                    <a:pt x="299784" y="1890178"/>
                    <a:pt x="240850" y="1890929"/>
                    <a:pt x="181977" y="1889676"/>
                  </a:cubicBezTo>
                  <a:cubicBezTo>
                    <a:pt x="163877" y="1889301"/>
                    <a:pt x="144524" y="1886482"/>
                    <a:pt x="128178" y="1879280"/>
                  </a:cubicBezTo>
                  <a:cubicBezTo>
                    <a:pt x="84650" y="1859990"/>
                    <a:pt x="63168" y="1824040"/>
                    <a:pt x="61790" y="1776817"/>
                  </a:cubicBezTo>
                  <a:cubicBezTo>
                    <a:pt x="60850" y="1743247"/>
                    <a:pt x="61539" y="1709678"/>
                    <a:pt x="61539" y="1676108"/>
                  </a:cubicBezTo>
                  <a:cubicBezTo>
                    <a:pt x="61539" y="1668717"/>
                    <a:pt x="61539" y="1661265"/>
                    <a:pt x="61539" y="1651745"/>
                  </a:cubicBezTo>
                  <a:cubicBezTo>
                    <a:pt x="51894" y="1651369"/>
                    <a:pt x="43940" y="1651056"/>
                    <a:pt x="35986" y="1650680"/>
                  </a:cubicBezTo>
                  <a:cubicBezTo>
                    <a:pt x="30538" y="1650429"/>
                    <a:pt x="24901" y="1650743"/>
                    <a:pt x="19640" y="1649615"/>
                  </a:cubicBezTo>
                  <a:cubicBezTo>
                    <a:pt x="7740" y="1647110"/>
                    <a:pt x="-214" y="1637402"/>
                    <a:pt x="37" y="1626505"/>
                  </a:cubicBezTo>
                  <a:cubicBezTo>
                    <a:pt x="287" y="1614856"/>
                    <a:pt x="9494" y="1605273"/>
                    <a:pt x="22646" y="1604459"/>
                  </a:cubicBezTo>
                  <a:cubicBezTo>
                    <a:pt x="34734" y="1603707"/>
                    <a:pt x="46947" y="1604271"/>
                    <a:pt x="60287" y="1604271"/>
                  </a:cubicBezTo>
                  <a:cubicBezTo>
                    <a:pt x="60287" y="1523040"/>
                    <a:pt x="60287" y="1444564"/>
                    <a:pt x="60287" y="1363771"/>
                  </a:cubicBezTo>
                  <a:cubicBezTo>
                    <a:pt x="52896" y="1363270"/>
                    <a:pt x="45694" y="1362769"/>
                    <a:pt x="38492" y="1362393"/>
                  </a:cubicBezTo>
                  <a:cubicBezTo>
                    <a:pt x="33732" y="1362143"/>
                    <a:pt x="28846" y="1362519"/>
                    <a:pt x="24149" y="1361955"/>
                  </a:cubicBezTo>
                  <a:cubicBezTo>
                    <a:pt x="9306" y="1360201"/>
                    <a:pt x="-26" y="1351057"/>
                    <a:pt x="37" y="1338782"/>
                  </a:cubicBezTo>
                  <a:cubicBezTo>
                    <a:pt x="99" y="1326381"/>
                    <a:pt x="9494" y="1316987"/>
                    <a:pt x="24212" y="1315984"/>
                  </a:cubicBezTo>
                  <a:cubicBezTo>
                    <a:pt x="35673" y="1315170"/>
                    <a:pt x="47197" y="1315797"/>
                    <a:pt x="60099" y="1315797"/>
                  </a:cubicBezTo>
                  <a:cubicBezTo>
                    <a:pt x="60099" y="1238699"/>
                    <a:pt x="60099" y="1164420"/>
                    <a:pt x="60099" y="1087322"/>
                  </a:cubicBezTo>
                  <a:cubicBezTo>
                    <a:pt x="47197" y="1087322"/>
                    <a:pt x="35047" y="1087760"/>
                    <a:pt x="22959" y="1087197"/>
                  </a:cubicBezTo>
                  <a:cubicBezTo>
                    <a:pt x="12437" y="1086758"/>
                    <a:pt x="4922" y="1081309"/>
                    <a:pt x="1352" y="1071101"/>
                  </a:cubicBezTo>
                  <a:cubicBezTo>
                    <a:pt x="-1717" y="1062395"/>
                    <a:pt x="538" y="1054065"/>
                    <a:pt x="7114" y="1048679"/>
                  </a:cubicBezTo>
                  <a:cubicBezTo>
                    <a:pt x="11936" y="1044671"/>
                    <a:pt x="19139" y="1042416"/>
                    <a:pt x="25527" y="1041727"/>
                  </a:cubicBezTo>
                  <a:cubicBezTo>
                    <a:pt x="36299" y="1040600"/>
                    <a:pt x="47197" y="1041414"/>
                    <a:pt x="57531" y="1041414"/>
                  </a:cubicBezTo>
                  <a:cubicBezTo>
                    <a:pt x="62542" y="1024504"/>
                    <a:pt x="63168" y="848325"/>
                    <a:pt x="58345" y="825528"/>
                  </a:cubicBezTo>
                  <a:cubicBezTo>
                    <a:pt x="48137" y="825528"/>
                    <a:pt x="37302" y="825778"/>
                    <a:pt x="26529" y="825465"/>
                  </a:cubicBezTo>
                  <a:cubicBezTo>
                    <a:pt x="10433" y="824964"/>
                    <a:pt x="350" y="816321"/>
                    <a:pt x="37" y="803044"/>
                  </a:cubicBezTo>
                  <a:cubicBezTo>
                    <a:pt x="-277" y="789954"/>
                    <a:pt x="9744" y="780372"/>
                    <a:pt x="25778" y="779495"/>
                  </a:cubicBezTo>
                  <a:cubicBezTo>
                    <a:pt x="36613" y="778868"/>
                    <a:pt x="47510" y="779369"/>
                    <a:pt x="57907" y="779369"/>
                  </a:cubicBezTo>
                  <a:cubicBezTo>
                    <a:pt x="62416" y="762522"/>
                    <a:pt x="63168" y="581897"/>
                    <a:pt x="58972" y="557283"/>
                  </a:cubicBezTo>
                  <a:cubicBezTo>
                    <a:pt x="46070" y="556469"/>
                    <a:pt x="32542" y="556344"/>
                    <a:pt x="19201" y="554653"/>
                  </a:cubicBezTo>
                  <a:cubicBezTo>
                    <a:pt x="8304" y="553275"/>
                    <a:pt x="663" y="543818"/>
                    <a:pt x="99" y="533609"/>
                  </a:cubicBezTo>
                  <a:cubicBezTo>
                    <a:pt x="-464" y="523651"/>
                    <a:pt x="6613" y="513692"/>
                    <a:pt x="17197" y="510811"/>
                  </a:cubicBezTo>
                  <a:cubicBezTo>
                    <a:pt x="22396" y="509434"/>
                    <a:pt x="27970" y="509183"/>
                    <a:pt x="33418" y="508995"/>
                  </a:cubicBezTo>
                  <a:cubicBezTo>
                    <a:pt x="41560" y="508682"/>
                    <a:pt x="49765" y="508933"/>
                    <a:pt x="57406" y="508933"/>
                  </a:cubicBezTo>
                  <a:cubicBezTo>
                    <a:pt x="62291" y="493212"/>
                    <a:pt x="63606" y="316157"/>
                    <a:pt x="59222" y="287034"/>
                  </a:cubicBezTo>
                  <a:cubicBezTo>
                    <a:pt x="52395" y="286721"/>
                    <a:pt x="45068" y="286345"/>
                    <a:pt x="37803" y="286032"/>
                  </a:cubicBezTo>
                  <a:cubicBezTo>
                    <a:pt x="31665" y="285781"/>
                    <a:pt x="25339" y="286282"/>
                    <a:pt x="19389" y="285155"/>
                  </a:cubicBezTo>
                  <a:cubicBezTo>
                    <a:pt x="7991" y="283026"/>
                    <a:pt x="-277" y="272441"/>
                    <a:pt x="162" y="261857"/>
                  </a:cubicBezTo>
                  <a:cubicBezTo>
                    <a:pt x="663" y="250646"/>
                    <a:pt x="8930" y="241314"/>
                    <a:pt x="21080" y="240374"/>
                  </a:cubicBezTo>
                  <a:cubicBezTo>
                    <a:pt x="33231" y="239435"/>
                    <a:pt x="45569" y="240187"/>
                    <a:pt x="59974" y="240187"/>
                  </a:cubicBezTo>
                  <a:cubicBezTo>
                    <a:pt x="62980" y="219205"/>
                    <a:pt x="61164" y="199540"/>
                    <a:pt x="61477" y="180062"/>
                  </a:cubicBezTo>
                  <a:cubicBezTo>
                    <a:pt x="61790" y="160208"/>
                    <a:pt x="61539" y="140354"/>
                    <a:pt x="61539" y="120438"/>
                  </a:cubicBezTo>
                  <a:cubicBezTo>
                    <a:pt x="61539" y="100584"/>
                    <a:pt x="61539" y="80730"/>
                    <a:pt x="61539" y="60814"/>
                  </a:cubicBezTo>
                  <a:cubicBezTo>
                    <a:pt x="61539" y="41085"/>
                    <a:pt x="61539" y="21357"/>
                    <a:pt x="61539" y="0"/>
                  </a:cubicBezTo>
                  <a:cubicBezTo>
                    <a:pt x="77573" y="0"/>
                    <a:pt x="91414" y="0"/>
                    <a:pt x="107573" y="0"/>
                  </a:cubicBezTo>
                  <a:cubicBezTo>
                    <a:pt x="107573" y="79352"/>
                    <a:pt x="107573" y="157828"/>
                    <a:pt x="107573" y="237556"/>
                  </a:cubicBezTo>
                  <a:cubicBezTo>
                    <a:pt x="114838" y="238496"/>
                    <a:pt x="120036" y="239435"/>
                    <a:pt x="125234" y="239686"/>
                  </a:cubicBezTo>
                  <a:cubicBezTo>
                    <a:pt x="132061" y="240061"/>
                    <a:pt x="138950" y="239560"/>
                    <a:pt x="145777" y="239936"/>
                  </a:cubicBezTo>
                  <a:cubicBezTo>
                    <a:pt x="161936" y="240813"/>
                    <a:pt x="171768" y="249894"/>
                    <a:pt x="171393" y="263234"/>
                  </a:cubicBezTo>
                  <a:cubicBezTo>
                    <a:pt x="170954" y="276512"/>
                    <a:pt x="160996" y="285155"/>
                    <a:pt x="144838" y="285907"/>
                  </a:cubicBezTo>
                  <a:cubicBezTo>
                    <a:pt x="138011" y="286220"/>
                    <a:pt x="131122" y="285844"/>
                    <a:pt x="124295" y="286094"/>
                  </a:cubicBezTo>
                  <a:cubicBezTo>
                    <a:pt x="119660" y="286282"/>
                    <a:pt x="115026" y="287034"/>
                    <a:pt x="109264" y="287660"/>
                  </a:cubicBezTo>
                  <a:cubicBezTo>
                    <a:pt x="109264" y="360750"/>
                    <a:pt x="109264" y="433025"/>
                    <a:pt x="109264" y="507492"/>
                  </a:cubicBezTo>
                  <a:cubicBezTo>
                    <a:pt x="116967" y="507993"/>
                    <a:pt x="124170" y="508494"/>
                    <a:pt x="131435" y="508933"/>
                  </a:cubicBezTo>
                  <a:cubicBezTo>
                    <a:pt x="138261" y="509308"/>
                    <a:pt x="145213" y="508933"/>
                    <a:pt x="151852" y="510185"/>
                  </a:cubicBezTo>
                  <a:cubicBezTo>
                    <a:pt x="164002" y="512502"/>
                    <a:pt x="171706" y="522147"/>
                    <a:pt x="171330" y="533108"/>
                  </a:cubicBezTo>
                  <a:cubicBezTo>
                    <a:pt x="170954" y="544319"/>
                    <a:pt x="163000" y="553400"/>
                    <a:pt x="150725" y="554966"/>
                  </a:cubicBezTo>
                  <a:cubicBezTo>
                    <a:pt x="141957" y="556093"/>
                    <a:pt x="132938" y="555529"/>
                    <a:pt x="124044" y="556030"/>
                  </a:cubicBezTo>
                  <a:cubicBezTo>
                    <a:pt x="119410" y="556344"/>
                    <a:pt x="114838" y="557408"/>
                    <a:pt x="109201" y="558285"/>
                  </a:cubicBezTo>
                  <a:cubicBezTo>
                    <a:pt x="109201" y="631437"/>
                    <a:pt x="109201" y="703712"/>
                    <a:pt x="109201" y="778305"/>
                  </a:cubicBezTo>
                  <a:cubicBezTo>
                    <a:pt x="118157" y="778618"/>
                    <a:pt x="126800" y="778868"/>
                    <a:pt x="135380" y="779369"/>
                  </a:cubicBezTo>
                  <a:cubicBezTo>
                    <a:pt x="142144" y="779745"/>
                    <a:pt x="149222" y="779557"/>
                    <a:pt x="155673" y="781374"/>
                  </a:cubicBezTo>
                  <a:cubicBezTo>
                    <a:pt x="166257" y="784380"/>
                    <a:pt x="172457" y="794839"/>
                    <a:pt x="171267" y="805110"/>
                  </a:cubicBezTo>
                  <a:cubicBezTo>
                    <a:pt x="170015" y="815632"/>
                    <a:pt x="162061" y="823962"/>
                    <a:pt x="151163" y="825215"/>
                  </a:cubicBezTo>
                  <a:cubicBezTo>
                    <a:pt x="145088" y="825904"/>
                    <a:pt x="138825" y="825465"/>
                    <a:pt x="132687" y="825591"/>
                  </a:cubicBezTo>
                  <a:cubicBezTo>
                    <a:pt x="126550" y="825716"/>
                    <a:pt x="120349" y="825904"/>
                    <a:pt x="114211" y="826217"/>
                  </a:cubicBezTo>
                  <a:cubicBezTo>
                    <a:pt x="113021" y="826279"/>
                    <a:pt x="111831" y="827344"/>
                    <a:pt x="109326" y="828597"/>
                  </a:cubicBezTo>
                  <a:cubicBezTo>
                    <a:pt x="109326" y="898054"/>
                    <a:pt x="109326" y="968199"/>
                    <a:pt x="109326" y="1041414"/>
                  </a:cubicBezTo>
                  <a:cubicBezTo>
                    <a:pt x="121664" y="1041414"/>
                    <a:pt x="133063" y="1041852"/>
                    <a:pt x="144462" y="1041289"/>
                  </a:cubicBezTo>
                  <a:cubicBezTo>
                    <a:pt x="162938" y="1040412"/>
                    <a:pt x="170704" y="1053564"/>
                    <a:pt x="171205" y="1063648"/>
                  </a:cubicBezTo>
                  <a:cubicBezTo>
                    <a:pt x="171894" y="1077489"/>
                    <a:pt x="161184" y="1086758"/>
                    <a:pt x="143898" y="1087510"/>
                  </a:cubicBezTo>
                  <a:cubicBezTo>
                    <a:pt x="138449" y="1087760"/>
                    <a:pt x="132938" y="1087447"/>
                    <a:pt x="127489" y="1087635"/>
                  </a:cubicBezTo>
                  <a:cubicBezTo>
                    <a:pt x="122040" y="1087823"/>
                    <a:pt x="116654" y="1088199"/>
                    <a:pt x="111456" y="1088512"/>
                  </a:cubicBezTo>
                  <a:cubicBezTo>
                    <a:pt x="107197" y="1103919"/>
                    <a:pt x="106320" y="1289179"/>
                    <a:pt x="110516" y="1313667"/>
                  </a:cubicBezTo>
                  <a:cubicBezTo>
                    <a:pt x="115902" y="1314231"/>
                    <a:pt x="121790" y="1315045"/>
                    <a:pt x="127739" y="1315358"/>
                  </a:cubicBezTo>
                  <a:cubicBezTo>
                    <a:pt x="134566" y="1315734"/>
                    <a:pt x="141455" y="1315296"/>
                    <a:pt x="148282" y="1315984"/>
                  </a:cubicBezTo>
                  <a:cubicBezTo>
                    <a:pt x="162061" y="1317425"/>
                    <a:pt x="170704" y="1325817"/>
                    <a:pt x="171455" y="1337717"/>
                  </a:cubicBezTo>
                  <a:cubicBezTo>
                    <a:pt x="172207" y="1350118"/>
                    <a:pt x="163126" y="1359888"/>
                    <a:pt x="148470" y="1361830"/>
                  </a:cubicBezTo>
                  <a:cubicBezTo>
                    <a:pt x="142395" y="1362644"/>
                    <a:pt x="136132" y="1362206"/>
                    <a:pt x="129994" y="1362456"/>
                  </a:cubicBezTo>
                  <a:cubicBezTo>
                    <a:pt x="124545" y="1362707"/>
                    <a:pt x="119097" y="1363020"/>
                    <a:pt x="113648" y="1363521"/>
                  </a:cubicBezTo>
                  <a:cubicBezTo>
                    <a:pt x="112458" y="1363646"/>
                    <a:pt x="111393" y="1364836"/>
                    <a:pt x="109138" y="1366214"/>
                  </a:cubicBezTo>
                  <a:cubicBezTo>
                    <a:pt x="109138" y="1443938"/>
                    <a:pt x="109138" y="1522413"/>
                    <a:pt x="109138" y="1603081"/>
                  </a:cubicBezTo>
                  <a:cubicBezTo>
                    <a:pt x="121476" y="1603457"/>
                    <a:pt x="132875" y="1603707"/>
                    <a:pt x="144274" y="1604208"/>
                  </a:cubicBezTo>
                  <a:cubicBezTo>
                    <a:pt x="160871" y="1604897"/>
                    <a:pt x="170766" y="1612914"/>
                    <a:pt x="171393" y="1626066"/>
                  </a:cubicBezTo>
                  <a:cubicBezTo>
                    <a:pt x="172019" y="1639657"/>
                    <a:pt x="161309" y="1649678"/>
                    <a:pt x="144274" y="1650555"/>
                  </a:cubicBezTo>
                  <a:cubicBezTo>
                    <a:pt x="133376" y="1651118"/>
                    <a:pt x="122479" y="1650680"/>
                    <a:pt x="110516" y="1650680"/>
                  </a:cubicBezTo>
                  <a:cubicBezTo>
                    <a:pt x="109577" y="1656630"/>
                    <a:pt x="108199" y="1661076"/>
                    <a:pt x="108199" y="1665586"/>
                  </a:cubicBezTo>
                  <a:cubicBezTo>
                    <a:pt x="108011" y="1701222"/>
                    <a:pt x="107698" y="1736859"/>
                    <a:pt x="108199" y="1772433"/>
                  </a:cubicBezTo>
                  <a:cubicBezTo>
                    <a:pt x="108825" y="1816399"/>
                    <a:pt x="135130" y="1843080"/>
                    <a:pt x="178846" y="1843456"/>
                  </a:cubicBezTo>
                  <a:cubicBezTo>
                    <a:pt x="241852" y="1843957"/>
                    <a:pt x="304795" y="1843581"/>
                    <a:pt x="370181" y="1843581"/>
                  </a:cubicBezTo>
                  <a:cubicBezTo>
                    <a:pt x="370807" y="1833435"/>
                    <a:pt x="371934" y="1824228"/>
                    <a:pt x="371934" y="1815021"/>
                  </a:cubicBezTo>
                  <a:cubicBezTo>
                    <a:pt x="371997" y="1549219"/>
                    <a:pt x="371997" y="1283417"/>
                    <a:pt x="371997" y="1017614"/>
                  </a:cubicBezTo>
                  <a:cubicBezTo>
                    <a:pt x="371997" y="1010788"/>
                    <a:pt x="371747" y="1003898"/>
                    <a:pt x="372122" y="997072"/>
                  </a:cubicBezTo>
                  <a:cubicBezTo>
                    <a:pt x="373187" y="978220"/>
                    <a:pt x="379701" y="971769"/>
                    <a:pt x="398803" y="970454"/>
                  </a:cubicBezTo>
                  <a:cubicBezTo>
                    <a:pt x="404940" y="970016"/>
                    <a:pt x="411141" y="970204"/>
                    <a:pt x="417279" y="970204"/>
                  </a:cubicBezTo>
                  <a:cubicBezTo>
                    <a:pt x="503583" y="970204"/>
                    <a:pt x="589887" y="970204"/>
                    <a:pt x="676254" y="970204"/>
                  </a:cubicBezTo>
                  <a:cubicBezTo>
                    <a:pt x="681766" y="970204"/>
                    <a:pt x="687215" y="970078"/>
                    <a:pt x="692663" y="970391"/>
                  </a:cubicBezTo>
                  <a:cubicBezTo>
                    <a:pt x="714208" y="971456"/>
                    <a:pt x="720596" y="977782"/>
                    <a:pt x="721724" y="999139"/>
                  </a:cubicBezTo>
                  <a:cubicBezTo>
                    <a:pt x="722100" y="1006654"/>
                    <a:pt x="721912" y="1014232"/>
                    <a:pt x="721912" y="1021748"/>
                  </a:cubicBezTo>
                  <a:cubicBezTo>
                    <a:pt x="721912" y="1285484"/>
                    <a:pt x="721912" y="1549219"/>
                    <a:pt x="721912" y="1813017"/>
                  </a:cubicBezTo>
                  <a:cubicBezTo>
                    <a:pt x="721912" y="1822349"/>
                    <a:pt x="721912" y="1831744"/>
                    <a:pt x="721912" y="1842328"/>
                  </a:cubicBezTo>
                  <a:cubicBezTo>
                    <a:pt x="771765" y="1842328"/>
                    <a:pt x="818613" y="1842328"/>
                    <a:pt x="867401" y="1842328"/>
                  </a:cubicBezTo>
                  <a:cubicBezTo>
                    <a:pt x="867840" y="1831305"/>
                    <a:pt x="868654" y="1821222"/>
                    <a:pt x="868654" y="1811201"/>
                  </a:cubicBezTo>
                  <a:cubicBezTo>
                    <a:pt x="868717" y="1350181"/>
                    <a:pt x="868717" y="889160"/>
                    <a:pt x="868717" y="428077"/>
                  </a:cubicBezTo>
                  <a:cubicBezTo>
                    <a:pt x="868717" y="419872"/>
                    <a:pt x="868403" y="411605"/>
                    <a:pt x="869092" y="403401"/>
                  </a:cubicBezTo>
                  <a:cubicBezTo>
                    <a:pt x="870470" y="385990"/>
                    <a:pt x="877422" y="379226"/>
                    <a:pt x="895021" y="377660"/>
                  </a:cubicBezTo>
                  <a:cubicBezTo>
                    <a:pt x="899781" y="377221"/>
                    <a:pt x="904604" y="377409"/>
                    <a:pt x="909426" y="377409"/>
                  </a:cubicBezTo>
                  <a:cubicBezTo>
                    <a:pt x="999175" y="377409"/>
                    <a:pt x="1088924" y="377409"/>
                    <a:pt x="1178673" y="377409"/>
                  </a:cubicBezTo>
                  <a:cubicBezTo>
                    <a:pt x="1183496" y="377409"/>
                    <a:pt x="1188318" y="377221"/>
                    <a:pt x="1193078" y="377660"/>
                  </a:cubicBezTo>
                  <a:cubicBezTo>
                    <a:pt x="1210552" y="379288"/>
                    <a:pt x="1217441" y="386240"/>
                    <a:pt x="1218569" y="403651"/>
                  </a:cubicBezTo>
                  <a:cubicBezTo>
                    <a:pt x="1219070" y="411167"/>
                    <a:pt x="1218756" y="418745"/>
                    <a:pt x="1218756" y="426261"/>
                  </a:cubicBezTo>
                  <a:cubicBezTo>
                    <a:pt x="1218756" y="888659"/>
                    <a:pt x="1218756" y="1351120"/>
                    <a:pt x="1218756" y="1813518"/>
                  </a:cubicBezTo>
                  <a:cubicBezTo>
                    <a:pt x="1218506" y="1822975"/>
                    <a:pt x="1218506" y="1832370"/>
                    <a:pt x="1218506" y="1842516"/>
                  </a:cubicBezTo>
                  <a:close/>
                  <a:moveTo>
                    <a:pt x="1168464" y="1842516"/>
                  </a:moveTo>
                  <a:cubicBezTo>
                    <a:pt x="1169842" y="1840199"/>
                    <a:pt x="1170844" y="1839134"/>
                    <a:pt x="1171095" y="1837944"/>
                  </a:cubicBezTo>
                  <a:cubicBezTo>
                    <a:pt x="1171659" y="1835251"/>
                    <a:pt x="1172034" y="1832558"/>
                    <a:pt x="1172034" y="1829802"/>
                  </a:cubicBezTo>
                  <a:cubicBezTo>
                    <a:pt x="1172034" y="1365337"/>
                    <a:pt x="1172034" y="900872"/>
                    <a:pt x="1171972" y="436407"/>
                  </a:cubicBezTo>
                  <a:cubicBezTo>
                    <a:pt x="1171972" y="433714"/>
                    <a:pt x="1171158" y="431021"/>
                    <a:pt x="1170657" y="428390"/>
                  </a:cubicBezTo>
                  <a:cubicBezTo>
                    <a:pt x="1170531" y="427764"/>
                    <a:pt x="1170218" y="427075"/>
                    <a:pt x="1169780" y="426574"/>
                  </a:cubicBezTo>
                  <a:cubicBezTo>
                    <a:pt x="1169341" y="426073"/>
                    <a:pt x="1168652" y="425760"/>
                    <a:pt x="1167275" y="424820"/>
                  </a:cubicBezTo>
                  <a:cubicBezTo>
                    <a:pt x="1084853" y="424820"/>
                    <a:pt x="1001555" y="424820"/>
                    <a:pt x="919009" y="424820"/>
                  </a:cubicBezTo>
                  <a:cubicBezTo>
                    <a:pt x="917568" y="427200"/>
                    <a:pt x="916566" y="428328"/>
                    <a:pt x="916253" y="429518"/>
                  </a:cubicBezTo>
                  <a:cubicBezTo>
                    <a:pt x="915689" y="432148"/>
                    <a:pt x="915251" y="434904"/>
                    <a:pt x="915251" y="437597"/>
                  </a:cubicBezTo>
                  <a:cubicBezTo>
                    <a:pt x="915188" y="901373"/>
                    <a:pt x="915188" y="1365149"/>
                    <a:pt x="915251" y="1828925"/>
                  </a:cubicBezTo>
                  <a:cubicBezTo>
                    <a:pt x="915251" y="1832307"/>
                    <a:pt x="916128" y="1835689"/>
                    <a:pt x="916629" y="1839009"/>
                  </a:cubicBezTo>
                  <a:cubicBezTo>
                    <a:pt x="916754" y="1839635"/>
                    <a:pt x="917192" y="1840261"/>
                    <a:pt x="917568" y="1840700"/>
                  </a:cubicBezTo>
                  <a:cubicBezTo>
                    <a:pt x="918007" y="1841201"/>
                    <a:pt x="918633" y="1841577"/>
                    <a:pt x="919698" y="1842453"/>
                  </a:cubicBezTo>
                  <a:cubicBezTo>
                    <a:pt x="1002620" y="1842516"/>
                    <a:pt x="1085918" y="1842516"/>
                    <a:pt x="1168464" y="1842516"/>
                  </a:cubicBezTo>
                  <a:close/>
                  <a:moveTo>
                    <a:pt x="1415039" y="688869"/>
                  </a:moveTo>
                  <a:cubicBezTo>
                    <a:pt x="1410718" y="713608"/>
                    <a:pt x="1411469" y="1825293"/>
                    <a:pt x="1415666" y="1842328"/>
                  </a:cubicBezTo>
                  <a:cubicBezTo>
                    <a:pt x="1499152" y="1842328"/>
                    <a:pt x="1582951" y="1842328"/>
                    <a:pt x="1666499" y="1842328"/>
                  </a:cubicBezTo>
                  <a:cubicBezTo>
                    <a:pt x="1671134" y="1818717"/>
                    <a:pt x="1670195" y="704902"/>
                    <a:pt x="1665435" y="688869"/>
                  </a:cubicBezTo>
                  <a:cubicBezTo>
                    <a:pt x="1582512" y="688869"/>
                    <a:pt x="1499214" y="688869"/>
                    <a:pt x="1415039" y="688869"/>
                  </a:cubicBezTo>
                  <a:close/>
                  <a:moveTo>
                    <a:pt x="420285" y="1018366"/>
                  </a:moveTo>
                  <a:cubicBezTo>
                    <a:pt x="419408" y="1023251"/>
                    <a:pt x="418469" y="1025882"/>
                    <a:pt x="418469" y="1028512"/>
                  </a:cubicBezTo>
                  <a:cubicBezTo>
                    <a:pt x="418343" y="1295442"/>
                    <a:pt x="418343" y="1562434"/>
                    <a:pt x="418343" y="1829364"/>
                  </a:cubicBezTo>
                  <a:cubicBezTo>
                    <a:pt x="418343" y="1832746"/>
                    <a:pt x="419220" y="1836128"/>
                    <a:pt x="419784" y="1839447"/>
                  </a:cubicBezTo>
                  <a:cubicBezTo>
                    <a:pt x="419909" y="1840011"/>
                    <a:pt x="420473" y="1840574"/>
                    <a:pt x="420911" y="1841013"/>
                  </a:cubicBezTo>
                  <a:cubicBezTo>
                    <a:pt x="421350" y="1841514"/>
                    <a:pt x="421913" y="1841890"/>
                    <a:pt x="422540" y="1842391"/>
                  </a:cubicBezTo>
                  <a:cubicBezTo>
                    <a:pt x="505712" y="1842391"/>
                    <a:pt x="588948" y="1842391"/>
                    <a:pt x="671870" y="1842391"/>
                  </a:cubicBezTo>
                  <a:cubicBezTo>
                    <a:pt x="676818" y="1821284"/>
                    <a:pt x="676254" y="1035402"/>
                    <a:pt x="671181" y="1018366"/>
                  </a:cubicBezTo>
                  <a:cubicBezTo>
                    <a:pt x="588322" y="1018366"/>
                    <a:pt x="505086" y="1018366"/>
                    <a:pt x="420285" y="1018366"/>
                  </a:cubicBezTo>
                  <a:close/>
                </a:path>
              </a:pathLst>
            </a:custGeom>
            <a:solidFill>
              <a:schemeClr val="bg1"/>
            </a:solidFill>
            <a:ln w="6258" cap="flat">
              <a:noFill/>
              <a:prstDash val="solid"/>
              <a:miter/>
            </a:ln>
          </p:spPr>
          <p:txBody>
            <a:bodyPr rtlCol="0" anchor="ctr"/>
            <a:lstStyle/>
            <a:p>
              <a:endParaRPr lang="zh-CN" altLang="en-US">
                <a:cs typeface="Times New Roman" panose="02020503050405090304" charset="0"/>
              </a:endParaRPr>
            </a:p>
          </p:txBody>
        </p:sp>
        <p:pic>
          <p:nvPicPr>
            <p:cNvPr id="53" name="图片 5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96735" y="1355009"/>
              <a:ext cx="3285732" cy="1957154"/>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169532" y="1359529"/>
              <a:ext cx="3285454" cy="1956988"/>
            </a:xfrm>
            <a:prstGeom prst="rect">
              <a:avLst/>
            </a:prstGeom>
          </p:spPr>
        </p:pic>
        <p:pic>
          <p:nvPicPr>
            <p:cNvPr id="33" name="图片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949988" y="1401484"/>
              <a:ext cx="3269544" cy="1956988"/>
            </a:xfrm>
            <a:prstGeom prst="rect">
              <a:avLst/>
            </a:prstGeom>
          </p:spPr>
        </p:pic>
      </p:grpSp>
      <p:grpSp>
        <p:nvGrpSpPr>
          <p:cNvPr id="34" name="组合 33"/>
          <p:cNvGrpSpPr/>
          <p:nvPr/>
        </p:nvGrpSpPr>
        <p:grpSpPr>
          <a:xfrm>
            <a:off x="4436115" y="3536006"/>
            <a:ext cx="3205714" cy="2016125"/>
            <a:chOff x="942149" y="1630111"/>
            <a:chExt cx="3205714" cy="2016125"/>
          </a:xfrm>
        </p:grpSpPr>
        <p:sp>
          <p:nvSpPr>
            <p:cNvPr id="35" name="矩形: 圆角 34"/>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36" name="组合 35"/>
            <p:cNvGrpSpPr/>
            <p:nvPr/>
          </p:nvGrpSpPr>
          <p:grpSpPr>
            <a:xfrm>
              <a:off x="3455930" y="3432921"/>
              <a:ext cx="438150" cy="75543"/>
              <a:chOff x="4867275" y="630788"/>
              <a:chExt cx="552450" cy="95250"/>
            </a:xfrm>
          </p:grpSpPr>
          <p:sp>
            <p:nvSpPr>
              <p:cNvPr id="38" name="椭圆 37"/>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39" name="椭圆 38"/>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40" name="椭圆 39"/>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37" name="文本框 36"/>
            <p:cNvSpPr txBox="1"/>
            <p:nvPr/>
          </p:nvSpPr>
          <p:spPr>
            <a:xfrm>
              <a:off x="1100703" y="2375175"/>
              <a:ext cx="2883901" cy="829945"/>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Times New Roman" panose="02020503050405090304" charset="0"/>
                </a:rPr>
                <a:t>用户可以选择支付宝、微信支付或余额支付三种支付方式完成付款操作。</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grpSp>
        <p:nvGrpSpPr>
          <p:cNvPr id="42" name="组合 41"/>
          <p:cNvGrpSpPr/>
          <p:nvPr/>
        </p:nvGrpSpPr>
        <p:grpSpPr>
          <a:xfrm>
            <a:off x="8208773" y="3536006"/>
            <a:ext cx="3205714" cy="2016125"/>
            <a:chOff x="942149" y="1630111"/>
            <a:chExt cx="3205714" cy="2016125"/>
          </a:xfrm>
        </p:grpSpPr>
        <p:sp>
          <p:nvSpPr>
            <p:cNvPr id="43" name="矩形: 圆角 42"/>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44" name="组合 43"/>
            <p:cNvGrpSpPr/>
            <p:nvPr/>
          </p:nvGrpSpPr>
          <p:grpSpPr>
            <a:xfrm>
              <a:off x="3455930" y="3432921"/>
              <a:ext cx="438150" cy="75543"/>
              <a:chOff x="4867275" y="630788"/>
              <a:chExt cx="552450" cy="95250"/>
            </a:xfrm>
          </p:grpSpPr>
          <p:sp>
            <p:nvSpPr>
              <p:cNvPr id="60" name="椭圆 59"/>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61" name="椭圆 60"/>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62" name="椭圆 61"/>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59" name="文本框 58"/>
            <p:cNvSpPr txBox="1"/>
            <p:nvPr/>
          </p:nvSpPr>
          <p:spPr>
            <a:xfrm>
              <a:off x="1102898" y="2405623"/>
              <a:ext cx="2883901" cy="583565"/>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Times New Roman" panose="02020503050405090304" charset="0"/>
                </a:rPr>
                <a:t>用户也可以选择余额支付完成付款操作。</a:t>
              </a:r>
              <a:endParaRPr lang="zh-CN" altLang="en-US" sz="1600" dirty="0">
                <a:latin typeface="华文中宋" panose="02010600040101010101" charset="-122"/>
                <a:ea typeface="华文中宋" panose="02010600040101010101" charset="-122"/>
                <a:cs typeface="Times New Roman" panose="0202050305040509030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258330" cy="521970"/>
          </a:xfrm>
          <a:prstGeom prst="rect">
            <a:avLst/>
          </a:prstGeom>
          <a:noFill/>
        </p:spPr>
        <p:txBody>
          <a:bodyPr wrap="square" rtlCol="0">
            <a:spAutoFit/>
          </a:bodyPr>
          <a:lstStyle/>
          <a:p>
            <a:r>
              <a:rPr lang="zh-CN" altLang="en-US" sz="2800" dirty="0">
                <a:latin typeface="华文中宋" panose="02010600040101010101" charset="-122"/>
                <a:ea typeface="华文中宋" panose="02010600040101010101" charset="-122"/>
                <a:cs typeface="Times New Roman" panose="02020503050405090304" charset="0"/>
              </a:rPr>
              <a:t>订单支付</a:t>
            </a:r>
            <a:endParaRPr lang="zh-CN" altLang="en-US" sz="2800" dirty="0">
              <a:latin typeface="华文中宋" panose="02010600040101010101" charset="-122"/>
              <a:ea typeface="华文中宋" panose="02010600040101010101" charset="-122"/>
              <a:cs typeface="Times New Roman" panose="02020503050405090304" charset="0"/>
            </a:endParaRPr>
          </a:p>
        </p:txBody>
      </p:sp>
      <p:grpSp>
        <p:nvGrpSpPr>
          <p:cNvPr id="3" name="组合 2"/>
          <p:cNvGrpSpPr/>
          <p:nvPr/>
        </p:nvGrpSpPr>
        <p:grpSpPr>
          <a:xfrm>
            <a:off x="1307765" y="4047023"/>
            <a:ext cx="3205714" cy="2016125"/>
            <a:chOff x="942149" y="1630111"/>
            <a:chExt cx="3205714" cy="2016125"/>
          </a:xfrm>
        </p:grpSpPr>
        <p:sp>
          <p:nvSpPr>
            <p:cNvPr id="6" name="矩形: 圆角 5"/>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5" name="组合 4"/>
            <p:cNvGrpSpPr/>
            <p:nvPr/>
          </p:nvGrpSpPr>
          <p:grpSpPr>
            <a:xfrm>
              <a:off x="3455930" y="3432921"/>
              <a:ext cx="438150" cy="75543"/>
              <a:chOff x="4867275" y="630788"/>
              <a:chExt cx="552450" cy="95250"/>
            </a:xfrm>
          </p:grpSpPr>
          <p:sp>
            <p:nvSpPr>
              <p:cNvPr id="4" name="椭圆 3"/>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5" name="椭圆 24"/>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26" name="椭圆 25"/>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18" name="文本框 17"/>
            <p:cNvSpPr txBox="1"/>
            <p:nvPr/>
          </p:nvSpPr>
          <p:spPr>
            <a:xfrm>
              <a:off x="1103054" y="2222673"/>
              <a:ext cx="2883901" cy="1322070"/>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华文中宋" panose="02010600040101010101" charset="-122"/>
                </a:rPr>
                <a:t>选择支付方式后，点击“确认支付”按钮，系统将在支付成功后显示支付确认界面，并为用户提供“继续购物”选项以返回商城主页</a:t>
              </a:r>
              <a:endParaRPr lang="zh-CN" altLang="en-US" sz="1600" dirty="0">
                <a:latin typeface="华文中宋" panose="02010600040101010101" charset="-122"/>
                <a:ea typeface="华文中宋" panose="02010600040101010101" charset="-122"/>
                <a:cs typeface="华文中宋" panose="02010600040101010101" charset="-122"/>
              </a:endParaRPr>
            </a:p>
          </p:txBody>
        </p:sp>
      </p:grpSp>
      <p:sp>
        <p:nvSpPr>
          <p:cNvPr id="20"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Times New Roman" panose="02020503050405090304" charset="0"/>
            </a:endParaRPr>
          </a:p>
        </p:txBody>
      </p:sp>
      <p:cxnSp>
        <p:nvCxnSpPr>
          <p:cNvPr id="46" name="直接连接符 45"/>
          <p:cNvCxnSpPr/>
          <p:nvPr/>
        </p:nvCxnSpPr>
        <p:spPr>
          <a:xfrm>
            <a:off x="9452033" y="5140903"/>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452033" y="3759132"/>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678746" y="2387193"/>
            <a:ext cx="11007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p:cNvGrpSpPr>
            <a:grpSpLocks noChangeAspect="1"/>
          </p:cNvGrpSpPr>
          <p:nvPr/>
        </p:nvGrpSpPr>
        <p:grpSpPr>
          <a:xfrm>
            <a:off x="729392" y="1170456"/>
            <a:ext cx="10722676" cy="2598508"/>
            <a:chOff x="2063046" y="1101381"/>
            <a:chExt cx="8076144" cy="1957153"/>
          </a:xfrm>
        </p:grpSpPr>
        <p:pic>
          <p:nvPicPr>
            <p:cNvPr id="53" name="图片 5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063046" y="1101381"/>
              <a:ext cx="3285733" cy="1957153"/>
            </a:xfrm>
            <a:prstGeom prst="rect">
              <a:avLst/>
            </a:prstGeom>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869645" y="1108654"/>
              <a:ext cx="3269545" cy="1942772"/>
            </a:xfrm>
            <a:prstGeom prst="rect">
              <a:avLst/>
            </a:prstGeom>
          </p:spPr>
        </p:pic>
      </p:grpSp>
      <p:grpSp>
        <p:nvGrpSpPr>
          <p:cNvPr id="34" name="组合 33"/>
          <p:cNvGrpSpPr/>
          <p:nvPr/>
        </p:nvGrpSpPr>
        <p:grpSpPr>
          <a:xfrm>
            <a:off x="7678728" y="4047022"/>
            <a:ext cx="3205714" cy="2016125"/>
            <a:chOff x="942149" y="1630111"/>
            <a:chExt cx="3205714" cy="2016125"/>
          </a:xfrm>
        </p:grpSpPr>
        <p:sp>
          <p:nvSpPr>
            <p:cNvPr id="35" name="矩形: 圆角 34"/>
            <p:cNvSpPr/>
            <p:nvPr/>
          </p:nvSpPr>
          <p:spPr>
            <a:xfrm>
              <a:off x="942149" y="1630111"/>
              <a:ext cx="3205714" cy="2016125"/>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lt1">
                    <a:lumMod val="100000"/>
                  </a:schemeClr>
                </a:solidFill>
                <a:latin typeface="华文中宋" panose="02010600040101010101" charset="-122"/>
                <a:ea typeface="华文中宋" panose="02010600040101010101" charset="-122"/>
                <a:cs typeface="+mn-ea"/>
              </a:endParaRPr>
            </a:p>
          </p:txBody>
        </p:sp>
        <p:grpSp>
          <p:nvGrpSpPr>
            <p:cNvPr id="36" name="组合 35"/>
            <p:cNvGrpSpPr/>
            <p:nvPr/>
          </p:nvGrpSpPr>
          <p:grpSpPr>
            <a:xfrm>
              <a:off x="3455930" y="3432921"/>
              <a:ext cx="438150" cy="75543"/>
              <a:chOff x="4867275" y="630788"/>
              <a:chExt cx="552450" cy="95250"/>
            </a:xfrm>
          </p:grpSpPr>
          <p:sp>
            <p:nvSpPr>
              <p:cNvPr id="38" name="椭圆 37"/>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39" name="椭圆 38"/>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sp>
            <p:nvSpPr>
              <p:cNvPr id="40" name="椭圆 39"/>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华文中宋" panose="02010600040101010101" charset="-122"/>
                  <a:ea typeface="华文中宋" panose="02010600040101010101" charset="-122"/>
                  <a:cs typeface="Times New Roman" panose="02020503050405090304" charset="0"/>
                </a:endParaRPr>
              </a:p>
            </p:txBody>
          </p:sp>
        </p:grpSp>
        <p:sp>
          <p:nvSpPr>
            <p:cNvPr id="37" name="文本框 36"/>
            <p:cNvSpPr txBox="1"/>
            <p:nvPr/>
          </p:nvSpPr>
          <p:spPr>
            <a:xfrm>
              <a:off x="1100703" y="2375175"/>
              <a:ext cx="2883901" cy="583565"/>
            </a:xfrm>
            <a:prstGeom prst="rect">
              <a:avLst/>
            </a:prstGeom>
            <a:noFill/>
          </p:spPr>
          <p:txBody>
            <a:bodyPr wrap="square">
              <a:spAutoFit/>
            </a:bodyPr>
            <a:lstStyle/>
            <a:p>
              <a:r>
                <a:rPr lang="zh-CN" altLang="en-US" sz="1600" dirty="0">
                  <a:latin typeface="华文中宋" panose="02010600040101010101" charset="-122"/>
                  <a:ea typeface="华文中宋" panose="02010600040101010101" charset="-122"/>
                  <a:cs typeface="华文中宋" panose="02010600040101010101" charset="-122"/>
                </a:rPr>
                <a:t>点击继续购物，即可返回</a:t>
              </a:r>
              <a:r>
                <a:rPr lang="en-US" altLang="zh-CN" sz="1600" dirty="0" err="1">
                  <a:latin typeface="华文中宋" panose="02010600040101010101" charset="-122"/>
                  <a:ea typeface="华文中宋" panose="02010600040101010101" charset="-122"/>
                  <a:cs typeface="华文中宋" panose="02010600040101010101" charset="-122"/>
                </a:rPr>
                <a:t>StoreCloud</a:t>
              </a:r>
              <a:r>
                <a:rPr lang="zh-CN" altLang="en-US" sz="1600" dirty="0">
                  <a:latin typeface="华文中宋" panose="02010600040101010101" charset="-122"/>
                  <a:ea typeface="华文中宋" panose="02010600040101010101" charset="-122"/>
                  <a:cs typeface="华文中宋" panose="02010600040101010101" charset="-122"/>
                </a:rPr>
                <a:t>商城主界面。</a:t>
              </a:r>
              <a:endParaRPr lang="zh-CN" altLang="en-US" sz="1600" dirty="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996872" y="575128"/>
            <a:ext cx="5885543" cy="5885543"/>
            <a:chOff x="-2617056" y="3320142"/>
            <a:chExt cx="5885543" cy="5885543"/>
          </a:xfrm>
        </p:grpSpPr>
        <p:grpSp>
          <p:nvGrpSpPr>
            <p:cNvPr id="4" name="组合 3"/>
            <p:cNvGrpSpPr/>
            <p:nvPr/>
          </p:nvGrpSpPr>
          <p:grpSpPr>
            <a:xfrm>
              <a:off x="-2617056" y="3320142"/>
              <a:ext cx="5885543" cy="5885543"/>
              <a:chOff x="3153228" y="486228"/>
              <a:chExt cx="5885543" cy="5885543"/>
            </a:xfrm>
          </p:grpSpPr>
          <p:sp>
            <p:nvSpPr>
              <p:cNvPr id="5" name="椭圆 4"/>
              <p:cNvSpPr/>
              <p:nvPr/>
            </p:nvSpPr>
            <p:spPr>
              <a:xfrm>
                <a:off x="3153228" y="486228"/>
                <a:ext cx="5885543" cy="5885543"/>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3739847" y="1072847"/>
                <a:ext cx="4712305" cy="4712305"/>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7" name="椭圆 6"/>
              <p:cNvSpPr/>
              <p:nvPr/>
            </p:nvSpPr>
            <p:spPr>
              <a:xfrm>
                <a:off x="4326467" y="1659466"/>
                <a:ext cx="3539067" cy="3539067"/>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sym typeface="+mn-lt"/>
                </a:endParaRPr>
              </a:p>
            </p:txBody>
          </p:sp>
          <p:sp>
            <p:nvSpPr>
              <p:cNvPr id="8" name="椭圆 7"/>
              <p:cNvSpPr/>
              <p:nvPr/>
            </p:nvSpPr>
            <p:spPr>
              <a:xfrm>
                <a:off x="4913086" y="2246085"/>
                <a:ext cx="2365828" cy="2365828"/>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5302135" y="2635135"/>
                <a:ext cx="1587727" cy="1587727"/>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椭圆 9"/>
            <p:cNvSpPr/>
            <p:nvPr/>
          </p:nvSpPr>
          <p:spPr>
            <a:xfrm>
              <a:off x="-1756336" y="4180113"/>
              <a:ext cx="4164103" cy="416410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2390498" y="3545952"/>
              <a:ext cx="5432423" cy="543242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2140240" y="7075744"/>
              <a:ext cx="162106" cy="16210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933954" y="5676741"/>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矩形 14"/>
          <p:cNvSpPr/>
          <p:nvPr/>
        </p:nvSpPr>
        <p:spPr>
          <a:xfrm>
            <a:off x="2475290" y="2274838"/>
            <a:ext cx="1098550" cy="2306955"/>
          </a:xfrm>
          <a:prstGeom prst="rect">
            <a:avLst/>
          </a:prstGeom>
        </p:spPr>
        <p:txBody>
          <a:bodyPr wrap="none">
            <a:spAutoFit/>
          </a:bodyPr>
          <a:lstStyle/>
          <a:p>
            <a:r>
              <a:rPr lang="zh-CN" altLang="en-US" sz="7200" b="1" dirty="0">
                <a:solidFill>
                  <a:srgbClr val="384D8F"/>
                </a:solidFill>
                <a:latin typeface="华文中宋" panose="02010600040101010101" charset="-122"/>
                <a:ea typeface="华文中宋" panose="02010600040101010101" charset="-122"/>
                <a:cs typeface="+mn-ea"/>
                <a:sym typeface="+mn-lt"/>
              </a:rPr>
              <a:t>目</a:t>
            </a:r>
            <a:endParaRPr lang="en-US" altLang="zh-CN" sz="7200" b="1" dirty="0">
              <a:solidFill>
                <a:srgbClr val="384D8F"/>
              </a:solidFill>
              <a:latin typeface="华文中宋" panose="02010600040101010101" charset="-122"/>
              <a:ea typeface="华文中宋" panose="02010600040101010101" charset="-122"/>
              <a:cs typeface="+mn-ea"/>
              <a:sym typeface="+mn-lt"/>
            </a:endParaRPr>
          </a:p>
          <a:p>
            <a:r>
              <a:rPr lang="zh-CN" altLang="en-US" sz="7200" b="1" dirty="0">
                <a:solidFill>
                  <a:srgbClr val="384D8F"/>
                </a:solidFill>
                <a:latin typeface="华文中宋" panose="02010600040101010101" charset="-122"/>
                <a:ea typeface="华文中宋" panose="02010600040101010101" charset="-122"/>
                <a:cs typeface="+mn-ea"/>
                <a:sym typeface="+mn-lt"/>
              </a:rPr>
              <a:t>录</a:t>
            </a:r>
            <a:endParaRPr lang="zh-CN" altLang="en-US" sz="7200" dirty="0">
              <a:latin typeface="华文中宋" panose="02010600040101010101" charset="-122"/>
              <a:ea typeface="华文中宋" panose="02010600040101010101" charset="-122"/>
              <a:cs typeface="Times New Roman" panose="02020503050405090304" charset="0"/>
            </a:endParaRPr>
          </a:p>
        </p:txBody>
      </p:sp>
      <p:sp>
        <p:nvSpPr>
          <p:cNvPr id="16" name="椭圆 15"/>
          <p:cNvSpPr/>
          <p:nvPr/>
        </p:nvSpPr>
        <p:spPr>
          <a:xfrm>
            <a:off x="2009124" y="695581"/>
            <a:ext cx="466166" cy="46616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1599273" y="5874052"/>
            <a:ext cx="233083" cy="233083"/>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4" name="组合 43"/>
          <p:cNvGrpSpPr/>
          <p:nvPr/>
        </p:nvGrpSpPr>
        <p:grpSpPr>
          <a:xfrm>
            <a:off x="4680876" y="1162125"/>
            <a:ext cx="6146800" cy="899886"/>
            <a:chOff x="4483100" y="1298423"/>
            <a:chExt cx="6146800" cy="899886"/>
          </a:xfrm>
        </p:grpSpPr>
        <p:grpSp>
          <p:nvGrpSpPr>
            <p:cNvPr id="20" name="组合 19"/>
            <p:cNvGrpSpPr/>
            <p:nvPr/>
          </p:nvGrpSpPr>
          <p:grpSpPr>
            <a:xfrm>
              <a:off x="4483100" y="1298423"/>
              <a:ext cx="6146800" cy="899886"/>
              <a:chOff x="4483100" y="1298423"/>
              <a:chExt cx="6146800" cy="899886"/>
            </a:xfrm>
          </p:grpSpPr>
          <p:sp>
            <p:nvSpPr>
              <p:cNvPr id="18" name="矩形: 圆角 17"/>
              <p:cNvSpPr/>
              <p:nvPr/>
            </p:nvSpPr>
            <p:spPr>
              <a:xfrm>
                <a:off x="4483100" y="1298423"/>
                <a:ext cx="6146800" cy="899886"/>
              </a:xfrm>
              <a:prstGeom prst="roundRect">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sp>
            <p:nvSpPr>
              <p:cNvPr id="19" name="椭圆 18"/>
              <p:cNvSpPr/>
              <p:nvPr/>
            </p:nvSpPr>
            <p:spPr>
              <a:xfrm>
                <a:off x="4758018" y="1684212"/>
                <a:ext cx="128308" cy="128308"/>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grpSp>
        <p:sp>
          <p:nvSpPr>
            <p:cNvPr id="21" name="文本框 20"/>
            <p:cNvSpPr txBox="1"/>
            <p:nvPr/>
          </p:nvSpPr>
          <p:spPr>
            <a:xfrm>
              <a:off x="5161244" y="1563700"/>
              <a:ext cx="1336675" cy="369332"/>
            </a:xfrm>
            <a:prstGeom prst="rect">
              <a:avLst/>
            </a:prstGeom>
            <a:noFill/>
          </p:spPr>
          <p:txBody>
            <a:bodyPr wrap="square" rtlCol="0">
              <a:spAutoFit/>
            </a:bodyPr>
            <a:lstStyle/>
            <a:p>
              <a:r>
                <a:rPr lang="en-US" altLang="zh-CN" dirty="0">
                  <a:latin typeface="华文中宋" panose="02010600040101010101" charset="-122"/>
                  <a:ea typeface="华文中宋" panose="02010600040101010101" charset="-122"/>
                  <a:cs typeface="Times New Roman" panose="02020503050405090304" charset="0"/>
                </a:rPr>
                <a:t>PART-01</a:t>
              </a:r>
              <a:endParaRPr lang="en-US" altLang="zh-CN" dirty="0">
                <a:latin typeface="华文中宋" panose="02010600040101010101" charset="-122"/>
                <a:ea typeface="华文中宋" panose="02010600040101010101" charset="-122"/>
                <a:cs typeface="Times New Roman" panose="02020503050405090304" charset="0"/>
              </a:endParaRPr>
            </a:p>
          </p:txBody>
        </p:sp>
        <p:sp>
          <p:nvSpPr>
            <p:cNvPr id="42" name="文本框 41"/>
            <p:cNvSpPr txBox="1"/>
            <p:nvPr/>
          </p:nvSpPr>
          <p:spPr>
            <a:xfrm>
              <a:off x="6603014" y="1471367"/>
              <a:ext cx="4026886" cy="553998"/>
            </a:xfrm>
            <a:prstGeom prst="rect">
              <a:avLst/>
            </a:prstGeom>
            <a:noFill/>
          </p:spPr>
          <p:txBody>
            <a:bodyPr wrap="square" rtlCol="0">
              <a:spAutoFit/>
            </a:bodyPr>
            <a:lstStyle/>
            <a:p>
              <a:r>
                <a:rPr lang="zh-CN" altLang="en-US" sz="3000" spc="300" dirty="0">
                  <a:latin typeface="华文中宋" panose="02010600040101010101" charset="-122"/>
                  <a:ea typeface="华文中宋" panose="02010600040101010101" charset="-122"/>
                  <a:cs typeface="Times New Roman" panose="02020503050405090304" charset="0"/>
                </a:rPr>
                <a:t>方案与技术成就</a:t>
              </a:r>
              <a:endParaRPr lang="zh-CN" altLang="en-US" sz="3000" spc="300" dirty="0">
                <a:latin typeface="华文中宋" panose="02010600040101010101" charset="-122"/>
                <a:ea typeface="华文中宋" panose="02010600040101010101" charset="-122"/>
                <a:cs typeface="Times New Roman" panose="02020503050405090304" charset="0"/>
              </a:endParaRPr>
            </a:p>
          </p:txBody>
        </p:sp>
      </p:grpSp>
      <p:grpSp>
        <p:nvGrpSpPr>
          <p:cNvPr id="45" name="组合 44"/>
          <p:cNvGrpSpPr/>
          <p:nvPr/>
        </p:nvGrpSpPr>
        <p:grpSpPr>
          <a:xfrm>
            <a:off x="4680876" y="2405453"/>
            <a:ext cx="6146800" cy="899886"/>
            <a:chOff x="4483100" y="1298423"/>
            <a:chExt cx="6146800" cy="899886"/>
          </a:xfrm>
        </p:grpSpPr>
        <p:grpSp>
          <p:nvGrpSpPr>
            <p:cNvPr id="46" name="组合 45"/>
            <p:cNvGrpSpPr/>
            <p:nvPr/>
          </p:nvGrpSpPr>
          <p:grpSpPr>
            <a:xfrm>
              <a:off x="4483100" y="1298423"/>
              <a:ext cx="6146800" cy="899886"/>
              <a:chOff x="4483100" y="1298423"/>
              <a:chExt cx="6146800" cy="899886"/>
            </a:xfrm>
          </p:grpSpPr>
          <p:sp>
            <p:nvSpPr>
              <p:cNvPr id="50" name="矩形: 圆角 49"/>
              <p:cNvSpPr/>
              <p:nvPr/>
            </p:nvSpPr>
            <p:spPr>
              <a:xfrm>
                <a:off x="4483100" y="1298423"/>
                <a:ext cx="6146800" cy="899886"/>
              </a:xfrm>
              <a:prstGeom prst="roundRect">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sp>
            <p:nvSpPr>
              <p:cNvPr id="51" name="椭圆 50"/>
              <p:cNvSpPr/>
              <p:nvPr/>
            </p:nvSpPr>
            <p:spPr>
              <a:xfrm>
                <a:off x="4758018" y="1684212"/>
                <a:ext cx="128308" cy="128308"/>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grpSp>
        <p:sp>
          <p:nvSpPr>
            <p:cNvPr id="47" name="文本框 46"/>
            <p:cNvSpPr txBox="1"/>
            <p:nvPr/>
          </p:nvSpPr>
          <p:spPr>
            <a:xfrm>
              <a:off x="5161244" y="1563700"/>
              <a:ext cx="1336675" cy="369332"/>
            </a:xfrm>
            <a:prstGeom prst="rect">
              <a:avLst/>
            </a:prstGeom>
            <a:noFill/>
          </p:spPr>
          <p:txBody>
            <a:bodyPr wrap="square" rtlCol="0">
              <a:spAutoFit/>
            </a:bodyPr>
            <a:lstStyle/>
            <a:p>
              <a:r>
                <a:rPr lang="en-US" altLang="zh-CN" dirty="0">
                  <a:latin typeface="华文中宋" panose="02010600040101010101" charset="-122"/>
                  <a:ea typeface="华文中宋" panose="02010600040101010101" charset="-122"/>
                  <a:cs typeface="Times New Roman" panose="02020503050405090304" charset="0"/>
                </a:rPr>
                <a:t>PART-02</a:t>
              </a:r>
              <a:endParaRPr lang="en-US" altLang="zh-CN" dirty="0">
                <a:latin typeface="华文中宋" panose="02010600040101010101" charset="-122"/>
                <a:ea typeface="华文中宋" panose="02010600040101010101" charset="-122"/>
                <a:cs typeface="Times New Roman" panose="02020503050405090304" charset="0"/>
              </a:endParaRPr>
            </a:p>
          </p:txBody>
        </p:sp>
        <p:sp>
          <p:nvSpPr>
            <p:cNvPr id="48" name="文本框 47"/>
            <p:cNvSpPr txBox="1"/>
            <p:nvPr/>
          </p:nvSpPr>
          <p:spPr>
            <a:xfrm>
              <a:off x="6603014" y="1471367"/>
              <a:ext cx="3623370" cy="553998"/>
            </a:xfrm>
            <a:prstGeom prst="rect">
              <a:avLst/>
            </a:prstGeom>
            <a:noFill/>
          </p:spPr>
          <p:txBody>
            <a:bodyPr wrap="square" rtlCol="0">
              <a:spAutoFit/>
            </a:bodyPr>
            <a:lstStyle/>
            <a:p>
              <a:r>
                <a:rPr lang="zh-CN" altLang="en-US" sz="3000" spc="300" dirty="0">
                  <a:latin typeface="华文中宋" panose="02010600040101010101" charset="-122"/>
                  <a:ea typeface="华文中宋" panose="02010600040101010101" charset="-122"/>
                  <a:cs typeface="Times New Roman" panose="02020503050405090304" charset="0"/>
                </a:rPr>
                <a:t>系统分析与展示</a:t>
              </a:r>
              <a:endParaRPr lang="zh-CN" altLang="en-US" sz="3000" spc="300" dirty="0">
                <a:latin typeface="华文中宋" panose="02010600040101010101" charset="-122"/>
                <a:ea typeface="华文中宋" panose="02010600040101010101" charset="-122"/>
                <a:cs typeface="Times New Roman" panose="02020503050405090304" charset="0"/>
              </a:endParaRPr>
            </a:p>
          </p:txBody>
        </p:sp>
      </p:grpSp>
      <p:grpSp>
        <p:nvGrpSpPr>
          <p:cNvPr id="52" name="组合 51"/>
          <p:cNvGrpSpPr/>
          <p:nvPr/>
        </p:nvGrpSpPr>
        <p:grpSpPr>
          <a:xfrm>
            <a:off x="4680876" y="3648781"/>
            <a:ext cx="6146800" cy="899886"/>
            <a:chOff x="4483100" y="1298423"/>
            <a:chExt cx="6146800" cy="899886"/>
          </a:xfrm>
        </p:grpSpPr>
        <p:grpSp>
          <p:nvGrpSpPr>
            <p:cNvPr id="53" name="组合 52"/>
            <p:cNvGrpSpPr/>
            <p:nvPr/>
          </p:nvGrpSpPr>
          <p:grpSpPr>
            <a:xfrm>
              <a:off x="4483100" y="1298423"/>
              <a:ext cx="6146800" cy="899886"/>
              <a:chOff x="4483100" y="1298423"/>
              <a:chExt cx="6146800" cy="899886"/>
            </a:xfrm>
          </p:grpSpPr>
          <p:sp>
            <p:nvSpPr>
              <p:cNvPr id="57" name="矩形: 圆角 56"/>
              <p:cNvSpPr/>
              <p:nvPr/>
            </p:nvSpPr>
            <p:spPr>
              <a:xfrm>
                <a:off x="4483100" y="1298423"/>
                <a:ext cx="6146800" cy="899886"/>
              </a:xfrm>
              <a:prstGeom prst="roundRect">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sp>
            <p:nvSpPr>
              <p:cNvPr id="58" name="椭圆 57"/>
              <p:cNvSpPr/>
              <p:nvPr/>
            </p:nvSpPr>
            <p:spPr>
              <a:xfrm>
                <a:off x="4758018" y="1684212"/>
                <a:ext cx="128308" cy="128308"/>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grpSp>
        <p:sp>
          <p:nvSpPr>
            <p:cNvPr id="54" name="文本框 53"/>
            <p:cNvSpPr txBox="1"/>
            <p:nvPr/>
          </p:nvSpPr>
          <p:spPr>
            <a:xfrm>
              <a:off x="5161244" y="1563700"/>
              <a:ext cx="1336675" cy="369332"/>
            </a:xfrm>
            <a:prstGeom prst="rect">
              <a:avLst/>
            </a:prstGeom>
            <a:noFill/>
          </p:spPr>
          <p:txBody>
            <a:bodyPr wrap="square" rtlCol="0">
              <a:spAutoFit/>
            </a:bodyPr>
            <a:lstStyle/>
            <a:p>
              <a:r>
                <a:rPr lang="en-US" altLang="zh-CN" dirty="0">
                  <a:latin typeface="华文中宋" panose="02010600040101010101" charset="-122"/>
                  <a:ea typeface="华文中宋" panose="02010600040101010101" charset="-122"/>
                  <a:cs typeface="Times New Roman" panose="02020503050405090304" charset="0"/>
                </a:rPr>
                <a:t>PART-03</a:t>
              </a:r>
              <a:endParaRPr lang="en-US" altLang="zh-CN" dirty="0">
                <a:latin typeface="华文中宋" panose="02010600040101010101" charset="-122"/>
                <a:ea typeface="华文中宋" panose="02010600040101010101" charset="-122"/>
                <a:cs typeface="Times New Roman" panose="02020503050405090304" charset="0"/>
              </a:endParaRPr>
            </a:p>
          </p:txBody>
        </p:sp>
        <p:sp>
          <p:nvSpPr>
            <p:cNvPr id="55" name="文本框 54"/>
            <p:cNvSpPr txBox="1"/>
            <p:nvPr/>
          </p:nvSpPr>
          <p:spPr>
            <a:xfrm>
              <a:off x="6603014" y="1471367"/>
              <a:ext cx="3504100" cy="553998"/>
            </a:xfrm>
            <a:prstGeom prst="rect">
              <a:avLst/>
            </a:prstGeom>
            <a:noFill/>
          </p:spPr>
          <p:txBody>
            <a:bodyPr wrap="square" rtlCol="0">
              <a:spAutoFit/>
            </a:bodyPr>
            <a:lstStyle/>
            <a:p>
              <a:r>
                <a:rPr lang="zh-CN" altLang="en-US" sz="3000" spc="300" dirty="0">
                  <a:latin typeface="华文中宋" panose="02010600040101010101" charset="-122"/>
                  <a:ea typeface="华文中宋" panose="02010600040101010101" charset="-122"/>
                  <a:cs typeface="Times New Roman" panose="02020503050405090304" charset="0"/>
                </a:rPr>
                <a:t>挑战与未决问题</a:t>
              </a:r>
              <a:endParaRPr lang="zh-CN" altLang="en-US" sz="3000" spc="300" dirty="0">
                <a:latin typeface="华文中宋" panose="02010600040101010101" charset="-122"/>
                <a:ea typeface="华文中宋" panose="02010600040101010101" charset="-122"/>
                <a:cs typeface="Times New Roman" panose="02020503050405090304" charset="0"/>
              </a:endParaRPr>
            </a:p>
          </p:txBody>
        </p:sp>
      </p:grpSp>
      <p:grpSp>
        <p:nvGrpSpPr>
          <p:cNvPr id="59" name="组合 58"/>
          <p:cNvGrpSpPr/>
          <p:nvPr/>
        </p:nvGrpSpPr>
        <p:grpSpPr>
          <a:xfrm>
            <a:off x="4680876" y="4892108"/>
            <a:ext cx="6146800" cy="899886"/>
            <a:chOff x="4483100" y="1298423"/>
            <a:chExt cx="6146800" cy="899886"/>
          </a:xfrm>
        </p:grpSpPr>
        <p:grpSp>
          <p:nvGrpSpPr>
            <p:cNvPr id="60" name="组合 59"/>
            <p:cNvGrpSpPr/>
            <p:nvPr/>
          </p:nvGrpSpPr>
          <p:grpSpPr>
            <a:xfrm>
              <a:off x="4483100" y="1298423"/>
              <a:ext cx="6146800" cy="899886"/>
              <a:chOff x="4483100" y="1298423"/>
              <a:chExt cx="6146800" cy="899886"/>
            </a:xfrm>
          </p:grpSpPr>
          <p:sp>
            <p:nvSpPr>
              <p:cNvPr id="64" name="矩形: 圆角 63"/>
              <p:cNvSpPr/>
              <p:nvPr/>
            </p:nvSpPr>
            <p:spPr>
              <a:xfrm>
                <a:off x="4483100" y="1298423"/>
                <a:ext cx="6146800" cy="899886"/>
              </a:xfrm>
              <a:prstGeom prst="roundRect">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sp>
            <p:nvSpPr>
              <p:cNvPr id="65" name="椭圆 64"/>
              <p:cNvSpPr/>
              <p:nvPr/>
            </p:nvSpPr>
            <p:spPr>
              <a:xfrm>
                <a:off x="4758018" y="1684212"/>
                <a:ext cx="128308" cy="128308"/>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grpSp>
        <p:sp>
          <p:nvSpPr>
            <p:cNvPr id="61" name="文本框 60"/>
            <p:cNvSpPr txBox="1"/>
            <p:nvPr/>
          </p:nvSpPr>
          <p:spPr>
            <a:xfrm>
              <a:off x="5161244" y="1563700"/>
              <a:ext cx="1336675" cy="369332"/>
            </a:xfrm>
            <a:prstGeom prst="rect">
              <a:avLst/>
            </a:prstGeom>
            <a:noFill/>
          </p:spPr>
          <p:txBody>
            <a:bodyPr wrap="square" rtlCol="0">
              <a:spAutoFit/>
            </a:bodyPr>
            <a:lstStyle/>
            <a:p>
              <a:r>
                <a:rPr lang="en-US" altLang="zh-CN" dirty="0">
                  <a:latin typeface="华文中宋" panose="02010600040101010101" charset="-122"/>
                  <a:ea typeface="华文中宋" panose="02010600040101010101" charset="-122"/>
                  <a:cs typeface="Times New Roman" panose="02020503050405090304" charset="0"/>
                </a:rPr>
                <a:t>PART-04</a:t>
              </a:r>
              <a:endParaRPr lang="en-US" altLang="zh-CN" dirty="0">
                <a:latin typeface="华文中宋" panose="02010600040101010101" charset="-122"/>
                <a:ea typeface="华文中宋" panose="02010600040101010101" charset="-122"/>
                <a:cs typeface="Times New Roman" panose="02020503050405090304" charset="0"/>
              </a:endParaRPr>
            </a:p>
          </p:txBody>
        </p:sp>
        <p:sp>
          <p:nvSpPr>
            <p:cNvPr id="62" name="文本框 61"/>
            <p:cNvSpPr txBox="1"/>
            <p:nvPr/>
          </p:nvSpPr>
          <p:spPr>
            <a:xfrm>
              <a:off x="6603014" y="1471367"/>
              <a:ext cx="2829574" cy="553998"/>
            </a:xfrm>
            <a:prstGeom prst="rect">
              <a:avLst/>
            </a:prstGeom>
            <a:noFill/>
          </p:spPr>
          <p:txBody>
            <a:bodyPr wrap="square" rtlCol="0">
              <a:spAutoFit/>
            </a:bodyPr>
            <a:lstStyle/>
            <a:p>
              <a:r>
                <a:rPr lang="zh-CN" altLang="en-US" sz="3000" spc="300" dirty="0">
                  <a:latin typeface="华文中宋" panose="02010600040101010101" charset="-122"/>
                  <a:ea typeface="华文中宋" panose="02010600040101010101" charset="-122"/>
                  <a:cs typeface="Times New Roman" panose="02020503050405090304" charset="0"/>
                </a:rPr>
                <a:t>团队反思</a:t>
              </a:r>
              <a:endParaRPr lang="zh-CN" altLang="en-US" sz="3000" spc="300" dirty="0">
                <a:latin typeface="华文中宋" panose="02010600040101010101" charset="-122"/>
                <a:ea typeface="华文中宋" panose="02010600040101010101" charset="-122"/>
                <a:cs typeface="Times New Roman" panose="02020503050405090304" charset="0"/>
              </a:endParaRPr>
            </a:p>
          </p:txBody>
        </p:sp>
      </p:grpSp>
      <p:sp>
        <p:nvSpPr>
          <p:cNvPr id="66" name="圆: 空心 65"/>
          <p:cNvSpPr/>
          <p:nvPr/>
        </p:nvSpPr>
        <p:spPr>
          <a:xfrm>
            <a:off x="11132171" y="5791994"/>
            <a:ext cx="2119658" cy="2119658"/>
          </a:xfrm>
          <a:prstGeom prst="donut">
            <a:avLst>
              <a:gd name="adj" fmla="val 178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Times New Roman" panose="0202050305040509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197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功能演示</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sp>
        <p:nvSpPr>
          <p:cNvPr id="20" name="AutoShape 8"/>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华文中宋" panose="02010600040101010101" charset="-122"/>
              <a:ea typeface="华文中宋" panose="02010600040101010101" charset="-122"/>
              <a:cs typeface="Times New Roman" panose="02020503050405090304" charset="0"/>
            </a:endParaRPr>
          </a:p>
        </p:txBody>
      </p:sp>
      <p:pic>
        <p:nvPicPr>
          <p:cNvPr id="2" name="演示视频">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228212" y="821268"/>
            <a:ext cx="10040376" cy="5977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7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rPr>
              <a:t>04</a:t>
            </a:r>
            <a:endPar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华文中宋" panose="02010600040101010101" charset="-122"/>
              <a:ea typeface="华文中宋" panose="02010600040101010101" charset="-122"/>
              <a:cs typeface="Times New Roman" panose="02020503050405090304" charset="0"/>
            </a:endParaRPr>
          </a:p>
        </p:txBody>
      </p:sp>
      <p:sp>
        <p:nvSpPr>
          <p:cNvPr id="14" name="文本框 13"/>
          <p:cNvSpPr txBox="1"/>
          <p:nvPr/>
        </p:nvSpPr>
        <p:spPr>
          <a:xfrm>
            <a:off x="4166503" y="2967332"/>
            <a:ext cx="3858993" cy="923330"/>
          </a:xfrm>
          <a:prstGeom prst="rect">
            <a:avLst/>
          </a:prstGeom>
          <a:noFill/>
        </p:spPr>
        <p:txBody>
          <a:bodyPr wrap="square" rtlCol="0">
            <a:spAutoFit/>
          </a:bodyPr>
          <a:lstStyle/>
          <a:p>
            <a:r>
              <a:rPr lang="zh-CN" altLang="en-US" sz="5400" spc="300" dirty="0">
                <a:latin typeface="华文中宋" panose="02010600040101010101" charset="-122"/>
                <a:ea typeface="华文中宋" panose="02010600040101010101" charset="-122"/>
                <a:cs typeface="Times New Roman" panose="02020503050405090304" charset="0"/>
              </a:rPr>
              <a:t>微服务实现</a:t>
            </a:r>
            <a:endParaRPr lang="zh-CN" altLang="en-US" sz="5400" spc="300" dirty="0">
              <a:latin typeface="华文中宋" panose="02010600040101010101" charset="-122"/>
              <a:ea typeface="华文中宋" panose="02010600040101010101" charset="-122"/>
              <a:cs typeface="Times New Roman" panose="0202050305040509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5602033" cy="521970"/>
          </a:xfrm>
          <a:prstGeom prst="rect">
            <a:avLst/>
          </a:prstGeom>
          <a:noFill/>
        </p:spPr>
        <p:txBody>
          <a:bodyPr wrap="square" rtlCol="0">
            <a:spAutoFit/>
          </a:bodyPr>
          <a:lstStyle/>
          <a:p>
            <a:r>
              <a:rPr lang="en-US" altLang="zh-CN" sz="2800" spc="300" dirty="0">
                <a:latin typeface="Times New Roman Regular" panose="02020503050405090304" charset="0"/>
                <a:ea typeface="华文中宋" panose="02010600040101010101" charset="-122"/>
                <a:cs typeface="Times New Roman Regular" panose="02020503050405090304" charset="0"/>
              </a:rPr>
              <a:t>item-service: </a:t>
            </a:r>
            <a:r>
              <a:rPr lang="zh-CN" altLang="en-US" sz="2800" spc="300" dirty="0">
                <a:latin typeface="Times New Roman Regular" panose="02020503050405090304" charset="0"/>
                <a:ea typeface="华文中宋" panose="02010600040101010101" charset="-122"/>
                <a:cs typeface="Times New Roman Regular" panose="02020503050405090304" charset="0"/>
              </a:rPr>
              <a:t>商品服务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28" name="组合 27"/>
          <p:cNvGrpSpPr/>
          <p:nvPr/>
        </p:nvGrpSpPr>
        <p:grpSpPr>
          <a:xfrm>
            <a:off x="820212" y="1561209"/>
            <a:ext cx="4327339" cy="1458262"/>
            <a:chOff x="699153" y="1492480"/>
            <a:chExt cx="4327339" cy="1458262"/>
          </a:xfrm>
        </p:grpSpPr>
        <p:sp>
          <p:nvSpPr>
            <p:cNvPr id="25" name="矩形 24"/>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功能概述</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27" name="文本框 26"/>
            <p:cNvSpPr txBox="1"/>
            <p:nvPr/>
          </p:nvSpPr>
          <p:spPr>
            <a:xfrm>
              <a:off x="699153" y="1890292"/>
              <a:ext cx="4327339" cy="106045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该商品管理微服务主要用于电商平台或其他需要商品管理的应用场景，提供了商品的增、删、改、查、库存管理和搜索功能。</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grpSp>
      <p:grpSp>
        <p:nvGrpSpPr>
          <p:cNvPr id="29" name="组合 28"/>
          <p:cNvGrpSpPr/>
          <p:nvPr/>
        </p:nvGrpSpPr>
        <p:grpSpPr>
          <a:xfrm>
            <a:off x="820212" y="3139379"/>
            <a:ext cx="4327339" cy="1781477"/>
            <a:chOff x="699153" y="1492480"/>
            <a:chExt cx="4327339" cy="1781477"/>
          </a:xfrm>
        </p:grpSpPr>
        <p:sp>
          <p:nvSpPr>
            <p:cNvPr id="30" name="矩形 29"/>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详细功能</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32" name="文本框 31"/>
            <p:cNvSpPr txBox="1"/>
            <p:nvPr/>
          </p:nvSpPr>
          <p:spPr>
            <a:xfrm>
              <a:off x="699153" y="1890292"/>
              <a:ext cx="4327339" cy="1383665"/>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商品增删改查</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支持商品信息的增删改查操作。    </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库存管理</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实现商品库存的动态管理，防止超卖或库存不足。    价格管理</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支持商品价格的灵活调整，满足不同的促销需求。</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pic>
        <p:nvPicPr>
          <p:cNvPr id="11" name="图片 10"/>
          <p:cNvPicPr>
            <a:picLocks noChangeAspect="1"/>
          </p:cNvPicPr>
          <p:nvPr/>
        </p:nvPicPr>
        <p:blipFill>
          <a:blip r:embed="rId2"/>
          <a:stretch>
            <a:fillRect/>
          </a:stretch>
        </p:blipFill>
        <p:spPr>
          <a:xfrm>
            <a:off x="5399848" y="50079"/>
            <a:ext cx="1774082" cy="6633890"/>
          </a:xfrm>
          <a:prstGeom prst="rect">
            <a:avLst/>
          </a:prstGeom>
        </p:spPr>
      </p:pic>
      <p:pic>
        <p:nvPicPr>
          <p:cNvPr id="23" name="图片 22"/>
          <p:cNvPicPr>
            <a:picLocks noChangeAspect="1"/>
          </p:cNvPicPr>
          <p:nvPr/>
        </p:nvPicPr>
        <p:blipFill>
          <a:blip r:embed="rId3"/>
          <a:srcRect t="1413" r="7960" b="11669"/>
          <a:stretch>
            <a:fillRect/>
          </a:stretch>
        </p:blipFill>
        <p:spPr>
          <a:xfrm>
            <a:off x="7051773" y="1959021"/>
            <a:ext cx="5140227" cy="35745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4953104" cy="521970"/>
          </a:xfrm>
          <a:prstGeom prst="rect">
            <a:avLst/>
          </a:prstGeom>
          <a:noFill/>
        </p:spPr>
        <p:txBody>
          <a:bodyPr wrap="square" rtlCol="0">
            <a:spAutoFit/>
          </a:bodyPr>
          <a:lstStyle/>
          <a:p>
            <a:r>
              <a:rPr lang="en-US" altLang="zh-CN" sz="2800" spc="300" dirty="0">
                <a:latin typeface="Times New Roman Regular" panose="02020503050405090304" charset="0"/>
                <a:ea typeface="华文中宋" panose="02010600040101010101" charset="-122"/>
                <a:cs typeface="Times New Roman Regular" panose="02020503050405090304" charset="0"/>
              </a:rPr>
              <a:t>item-service: </a:t>
            </a:r>
            <a:r>
              <a:rPr lang="zh-CN" altLang="en-US" sz="2800" spc="300" dirty="0">
                <a:latin typeface="Times New Roman Regular" panose="02020503050405090304" charset="0"/>
                <a:ea typeface="华文中宋" panose="02010600040101010101" charset="-122"/>
                <a:cs typeface="Times New Roman Regular" panose="02020503050405090304" charset="0"/>
              </a:rPr>
              <a:t>商品服务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5" name="组合 4"/>
          <p:cNvGrpSpPr/>
          <p:nvPr/>
        </p:nvGrpSpPr>
        <p:grpSpPr>
          <a:xfrm>
            <a:off x="1171510" y="1559515"/>
            <a:ext cx="3825244" cy="4421170"/>
            <a:chOff x="882441" y="1564852"/>
            <a:chExt cx="3825244" cy="4421170"/>
          </a:xfrm>
        </p:grpSpPr>
        <p:sp>
          <p:nvSpPr>
            <p:cNvPr id="10" name="矩形: 圆角 9"/>
            <p:cNvSpPr/>
            <p:nvPr/>
          </p:nvSpPr>
          <p:spPr>
            <a:xfrm>
              <a:off x="920148" y="1564852"/>
              <a:ext cx="3787537" cy="4421170"/>
            </a:xfrm>
            <a:prstGeom prst="roundRect">
              <a:avLst>
                <a:gd name="adj" fmla="val 4947"/>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4" name="矩形: 圆角 3"/>
            <p:cNvSpPr/>
            <p:nvPr/>
          </p:nvSpPr>
          <p:spPr>
            <a:xfrm>
              <a:off x="882441" y="2884602"/>
              <a:ext cx="84841" cy="2912882"/>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Regular" panose="02020503050405090304" charset="0"/>
                <a:ea typeface="华文中宋" panose="02010600040101010101" charset="-122"/>
                <a:cs typeface="Times New Roman Regular" panose="02020503050405090304" charset="0"/>
              </a:endParaRPr>
            </a:p>
          </p:txBody>
        </p:sp>
        <p:grpSp>
          <p:nvGrpSpPr>
            <p:cNvPr id="23" name="组合 22"/>
            <p:cNvGrpSpPr/>
            <p:nvPr/>
          </p:nvGrpSpPr>
          <p:grpSpPr>
            <a:xfrm>
              <a:off x="1163095" y="1893569"/>
              <a:ext cx="3467898" cy="2697913"/>
              <a:chOff x="1163095" y="1893569"/>
              <a:chExt cx="3467898" cy="2697913"/>
            </a:xfrm>
          </p:grpSpPr>
          <p:sp>
            <p:nvSpPr>
              <p:cNvPr id="19" name="矩形 18"/>
              <p:cNvSpPr/>
              <p:nvPr/>
            </p:nvSpPr>
            <p:spPr>
              <a:xfrm>
                <a:off x="1530276" y="1893569"/>
                <a:ext cx="2557986" cy="398780"/>
              </a:xfrm>
              <a:prstGeom prst="rect">
                <a:avLst/>
              </a:prstGeom>
            </p:spPr>
            <p:txBody>
              <a:bodyPr wrap="square">
                <a:spAutoFit/>
              </a:bodyPr>
              <a:lstStyle/>
              <a:p>
                <a:r>
                  <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SearchController</a:t>
                </a:r>
                <a:r>
                  <a:rPr lang="en-US" altLang="zh-CN" sz="20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 </a:t>
                </a:r>
                <a:endParaRPr lang="en-US" altLang="zh-CN" sz="20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21" name="文本框 20"/>
              <p:cNvSpPr txBox="1"/>
              <p:nvPr/>
            </p:nvSpPr>
            <p:spPr>
              <a:xfrm>
                <a:off x="1163095" y="2316762"/>
                <a:ext cx="2270944" cy="41402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处理商品搜索请求</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sp>
            <p:nvSpPr>
              <p:cNvPr id="22" name="文本框 21"/>
              <p:cNvSpPr txBox="1"/>
              <p:nvPr/>
            </p:nvSpPr>
            <p:spPr>
              <a:xfrm>
                <a:off x="1163095" y="2884602"/>
                <a:ext cx="3467898" cy="1706880"/>
              </a:xfrm>
              <a:prstGeom prst="rect">
                <a:avLst/>
              </a:prstGeom>
              <a:noFill/>
            </p:spPr>
            <p:txBody>
              <a:bodyPr wrap="square">
                <a:spAutoFit/>
              </a:bodyPr>
              <a:lstStyle/>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GET /search/list</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：根据搜索条件进行商品搜索。</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lvl="1">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接收 </a:t>
                </a:r>
                <a:r>
                  <a:rPr lang="en-US" altLang="zh-CN" sz="14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ItemPageQuery</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作为查询条件。</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lvl="1">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返回符合条件的商品列表，支持分页。</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grpSp>
        <p:nvGrpSpPr>
          <p:cNvPr id="6" name="组合 5"/>
          <p:cNvGrpSpPr/>
          <p:nvPr/>
        </p:nvGrpSpPr>
        <p:grpSpPr>
          <a:xfrm>
            <a:off x="6914592" y="1559515"/>
            <a:ext cx="3825244" cy="4642705"/>
            <a:chOff x="882441" y="1564852"/>
            <a:chExt cx="3825244" cy="4642705"/>
          </a:xfrm>
        </p:grpSpPr>
        <p:sp>
          <p:nvSpPr>
            <p:cNvPr id="15" name="矩形: 圆角 14"/>
            <p:cNvSpPr/>
            <p:nvPr/>
          </p:nvSpPr>
          <p:spPr>
            <a:xfrm>
              <a:off x="920148" y="1564852"/>
              <a:ext cx="3787537" cy="4421170"/>
            </a:xfrm>
            <a:prstGeom prst="roundRect">
              <a:avLst>
                <a:gd name="adj" fmla="val 4947"/>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34" name="矩形: 圆角 33"/>
            <p:cNvSpPr/>
            <p:nvPr/>
          </p:nvSpPr>
          <p:spPr>
            <a:xfrm>
              <a:off x="882441" y="2884602"/>
              <a:ext cx="84841" cy="2912882"/>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Regular" panose="02020503050405090304" charset="0"/>
                <a:ea typeface="华文中宋" panose="02010600040101010101" charset="-122"/>
                <a:cs typeface="Times New Roman Regular" panose="02020503050405090304" charset="0"/>
              </a:endParaRPr>
            </a:p>
          </p:txBody>
        </p:sp>
        <p:grpSp>
          <p:nvGrpSpPr>
            <p:cNvPr id="35" name="组合 34"/>
            <p:cNvGrpSpPr/>
            <p:nvPr/>
          </p:nvGrpSpPr>
          <p:grpSpPr>
            <a:xfrm>
              <a:off x="1163095" y="1893569"/>
              <a:ext cx="3467898" cy="4313988"/>
              <a:chOff x="1163095" y="1893569"/>
              <a:chExt cx="3467898" cy="4313988"/>
            </a:xfrm>
          </p:grpSpPr>
          <p:sp>
            <p:nvSpPr>
              <p:cNvPr id="36" name="矩形 35"/>
              <p:cNvSpPr/>
              <p:nvPr/>
            </p:nvSpPr>
            <p:spPr>
              <a:xfrm>
                <a:off x="1530276" y="1893569"/>
                <a:ext cx="2557986" cy="398780"/>
              </a:xfrm>
              <a:prstGeom prst="rect">
                <a:avLst/>
              </a:prstGeom>
            </p:spPr>
            <p:txBody>
              <a:bodyPr wrap="square">
                <a:spAutoFit/>
              </a:bodyPr>
              <a:lstStyle/>
              <a:p>
                <a:r>
                  <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ItemController</a:t>
                </a:r>
                <a:endPar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37" name="文本框 36"/>
              <p:cNvSpPr txBox="1"/>
              <p:nvPr/>
            </p:nvSpPr>
            <p:spPr>
              <a:xfrm>
                <a:off x="1163095" y="2316762"/>
                <a:ext cx="2270944" cy="41402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处理商品管理请求</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sp>
            <p:nvSpPr>
              <p:cNvPr id="38" name="文本框 37"/>
              <p:cNvSpPr txBox="1"/>
              <p:nvPr/>
            </p:nvSpPr>
            <p:spPr>
              <a:xfrm>
                <a:off x="1163095" y="2884602"/>
                <a:ext cx="3467898" cy="3322955"/>
              </a:xfrm>
              <a:prstGeom prst="rect">
                <a:avLst/>
              </a:prstGeom>
              <a:noFill/>
            </p:spPr>
            <p:txBody>
              <a:bodyPr wrap="square">
                <a:spAutoFit/>
              </a:bodyPr>
              <a:lstStyle/>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POST /items</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：新增商品。</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PUT /items</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：更新商品。</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GET /items/{id}</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：根据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ID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查询商品。</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GET /items</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：根据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ID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批量查询商品。</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DELETE /items/{id}</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：根据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ID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删除商品。</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PUT /items/status/{id}/{status}</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：更新商品状态。</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PUT /items/stock/deduct</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：批量扣减库存。</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GET /items/page</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：分页查询商品。接收 </a:t>
                </a:r>
                <a:r>
                  <a:rPr lang="en-US" altLang="zh-CN" sz="14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PageQuery</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作为请求参数，返回分页信息。</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5602033" cy="521970"/>
          </a:xfrm>
          <a:prstGeom prst="rect">
            <a:avLst/>
          </a:prstGeom>
          <a:noFill/>
        </p:spPr>
        <p:txBody>
          <a:bodyPr wrap="square" rtlCol="0">
            <a:spAutoFit/>
          </a:bodyPr>
          <a:lstStyle/>
          <a:p>
            <a:r>
              <a:rPr lang="en-US" altLang="zh-CN" sz="2800" spc="300" dirty="0">
                <a:latin typeface="Times New Roman Regular" panose="02020503050405090304" charset="0"/>
                <a:ea typeface="华文中宋" panose="02010600040101010101" charset="-122"/>
                <a:cs typeface="Times New Roman Regular" panose="02020503050405090304" charset="0"/>
              </a:rPr>
              <a:t>user-service: </a:t>
            </a:r>
            <a:r>
              <a:rPr lang="zh-CN" altLang="en-US" sz="2800" spc="300" dirty="0">
                <a:latin typeface="Times New Roman Regular" panose="02020503050405090304" charset="0"/>
                <a:ea typeface="华文中宋" panose="02010600040101010101" charset="-122"/>
                <a:cs typeface="Times New Roman Regular" panose="02020503050405090304" charset="0"/>
              </a:rPr>
              <a:t>用户服务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28" name="组合 27"/>
          <p:cNvGrpSpPr/>
          <p:nvPr/>
        </p:nvGrpSpPr>
        <p:grpSpPr>
          <a:xfrm>
            <a:off x="820212" y="1561209"/>
            <a:ext cx="4327339" cy="1135047"/>
            <a:chOff x="699153" y="1492480"/>
            <a:chExt cx="4327339" cy="1135047"/>
          </a:xfrm>
        </p:grpSpPr>
        <p:sp>
          <p:nvSpPr>
            <p:cNvPr id="25" name="矩形 24"/>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功能概述</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27" name="文本框 26"/>
            <p:cNvSpPr txBox="1"/>
            <p:nvPr/>
          </p:nvSpPr>
          <p:spPr>
            <a:xfrm>
              <a:off x="699153" y="1890292"/>
              <a:ext cx="4327339" cy="737235"/>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该用户管理微服务主要用于处理用户相关的操作，包括用户注册、登录、地址管理和余额管理。</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grpSp>
      <p:grpSp>
        <p:nvGrpSpPr>
          <p:cNvPr id="29" name="组合 28"/>
          <p:cNvGrpSpPr/>
          <p:nvPr/>
        </p:nvGrpSpPr>
        <p:grpSpPr>
          <a:xfrm>
            <a:off x="820212" y="3139379"/>
            <a:ext cx="4327339" cy="2427907"/>
            <a:chOff x="699153" y="1492480"/>
            <a:chExt cx="4327339" cy="2427907"/>
          </a:xfrm>
        </p:grpSpPr>
        <p:sp>
          <p:nvSpPr>
            <p:cNvPr id="30" name="矩形 29"/>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详细功能</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32" name="文本框 31"/>
            <p:cNvSpPr txBox="1"/>
            <p:nvPr/>
          </p:nvSpPr>
          <p:spPr>
            <a:xfrm>
              <a:off x="699153" y="1890292"/>
              <a:ext cx="4327339" cy="2030095"/>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用户管理</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lvl="1">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用户登录：用户通过用户名和密码进行登录，成功后返回用户信息和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JWT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令牌。</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lvl="1">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扣减余额：用户可以通过支付密码扣减账户余额。</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地址管理：管理用户的收货地址。</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pic>
        <p:nvPicPr>
          <p:cNvPr id="6" name="图片 5" descr="表格, 日历&#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736" y="892398"/>
            <a:ext cx="5852052" cy="55137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4953104" cy="521970"/>
          </a:xfrm>
          <a:prstGeom prst="rect">
            <a:avLst/>
          </a:prstGeom>
          <a:noFill/>
        </p:spPr>
        <p:txBody>
          <a:bodyPr wrap="square" rtlCol="0">
            <a:spAutoFit/>
          </a:bodyPr>
          <a:lstStyle/>
          <a:p>
            <a:r>
              <a:rPr lang="en-US" altLang="zh-CN" sz="2800" spc="300" dirty="0">
                <a:latin typeface="Times New Roman Regular" panose="02020503050405090304" charset="0"/>
                <a:ea typeface="华文中宋" panose="02010600040101010101" charset="-122"/>
                <a:cs typeface="Times New Roman Regular" panose="02020503050405090304" charset="0"/>
              </a:rPr>
              <a:t>user-service: </a:t>
            </a:r>
            <a:r>
              <a:rPr lang="zh-CN" altLang="en-US" sz="2800" spc="300" dirty="0">
                <a:latin typeface="Times New Roman Regular" panose="02020503050405090304" charset="0"/>
                <a:ea typeface="华文中宋" panose="02010600040101010101" charset="-122"/>
                <a:cs typeface="Times New Roman Regular" panose="02020503050405090304" charset="0"/>
              </a:rPr>
              <a:t>用户服务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5" name="组合 4"/>
          <p:cNvGrpSpPr/>
          <p:nvPr/>
        </p:nvGrpSpPr>
        <p:grpSpPr>
          <a:xfrm>
            <a:off x="1171510" y="1559515"/>
            <a:ext cx="3825244" cy="4421170"/>
            <a:chOff x="882441" y="1564852"/>
            <a:chExt cx="3825244" cy="4421170"/>
          </a:xfrm>
        </p:grpSpPr>
        <p:sp>
          <p:nvSpPr>
            <p:cNvPr id="10" name="矩形: 圆角 9"/>
            <p:cNvSpPr/>
            <p:nvPr/>
          </p:nvSpPr>
          <p:spPr>
            <a:xfrm>
              <a:off x="920148" y="1564852"/>
              <a:ext cx="3787537" cy="4421170"/>
            </a:xfrm>
            <a:prstGeom prst="roundRect">
              <a:avLst>
                <a:gd name="adj" fmla="val 4947"/>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4" name="矩形: 圆角 3"/>
            <p:cNvSpPr/>
            <p:nvPr/>
          </p:nvSpPr>
          <p:spPr>
            <a:xfrm>
              <a:off x="882441" y="2884602"/>
              <a:ext cx="84841" cy="2912882"/>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Regular" panose="02020503050405090304" charset="0"/>
                <a:ea typeface="华文中宋" panose="02010600040101010101" charset="-122"/>
                <a:cs typeface="Times New Roman Regular" panose="02020503050405090304" charset="0"/>
              </a:endParaRPr>
            </a:p>
          </p:txBody>
        </p:sp>
        <p:grpSp>
          <p:nvGrpSpPr>
            <p:cNvPr id="23" name="组合 22"/>
            <p:cNvGrpSpPr/>
            <p:nvPr/>
          </p:nvGrpSpPr>
          <p:grpSpPr>
            <a:xfrm>
              <a:off x="1163095" y="1893569"/>
              <a:ext cx="3467898" cy="2374698"/>
              <a:chOff x="1163095" y="1893569"/>
              <a:chExt cx="3467898" cy="2374698"/>
            </a:xfrm>
          </p:grpSpPr>
          <p:sp>
            <p:nvSpPr>
              <p:cNvPr id="19" name="矩形 18"/>
              <p:cNvSpPr/>
              <p:nvPr/>
            </p:nvSpPr>
            <p:spPr>
              <a:xfrm>
                <a:off x="1530276" y="1893569"/>
                <a:ext cx="2557986" cy="398780"/>
              </a:xfrm>
              <a:prstGeom prst="rect">
                <a:avLst/>
              </a:prstGeom>
            </p:spPr>
            <p:txBody>
              <a:bodyPr wrap="square">
                <a:spAutoFit/>
              </a:bodyPr>
              <a:lstStyle/>
              <a:p>
                <a:r>
                  <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UserController</a:t>
                </a:r>
                <a:endPar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21" name="文本框 20"/>
              <p:cNvSpPr txBox="1"/>
              <p:nvPr/>
            </p:nvSpPr>
            <p:spPr>
              <a:xfrm>
                <a:off x="1163095" y="2316762"/>
                <a:ext cx="2270944" cy="41402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处理用户相关请求</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sp>
            <p:nvSpPr>
              <p:cNvPr id="22" name="文本框 21"/>
              <p:cNvSpPr txBox="1"/>
              <p:nvPr/>
            </p:nvSpPr>
            <p:spPr>
              <a:xfrm>
                <a:off x="1163095" y="2884602"/>
                <a:ext cx="3467898" cy="1383665"/>
              </a:xfrm>
              <a:prstGeom prst="rect">
                <a:avLst/>
              </a:prstGeom>
              <a:noFill/>
            </p:spPr>
            <p:txBody>
              <a:bodyPr wrap="square">
                <a:spAutoFit/>
              </a:bodyPr>
              <a:lstStyle/>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POST /users/login</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：用户登录接口。</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PUT /users/money/deduct</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：扣减余额。</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lvl="1">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请求参数：</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pw</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（支付密码），</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amount</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（扣减金额）。</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grpSp>
        <p:nvGrpSpPr>
          <p:cNvPr id="6" name="组合 5"/>
          <p:cNvGrpSpPr/>
          <p:nvPr/>
        </p:nvGrpSpPr>
        <p:grpSpPr>
          <a:xfrm>
            <a:off x="6914592" y="1559515"/>
            <a:ext cx="3825244" cy="4421170"/>
            <a:chOff x="882441" y="1564852"/>
            <a:chExt cx="3825244" cy="4421170"/>
          </a:xfrm>
        </p:grpSpPr>
        <p:sp>
          <p:nvSpPr>
            <p:cNvPr id="15" name="矩形: 圆角 14"/>
            <p:cNvSpPr/>
            <p:nvPr/>
          </p:nvSpPr>
          <p:spPr>
            <a:xfrm>
              <a:off x="920148" y="1564852"/>
              <a:ext cx="3787537" cy="4421170"/>
            </a:xfrm>
            <a:prstGeom prst="roundRect">
              <a:avLst>
                <a:gd name="adj" fmla="val 4947"/>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34" name="矩形: 圆角 33"/>
            <p:cNvSpPr/>
            <p:nvPr/>
          </p:nvSpPr>
          <p:spPr>
            <a:xfrm>
              <a:off x="882441" y="2884602"/>
              <a:ext cx="84841" cy="2912882"/>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Regular" panose="02020503050405090304" charset="0"/>
                <a:ea typeface="华文中宋" panose="02010600040101010101" charset="-122"/>
                <a:cs typeface="Times New Roman Regular" panose="02020503050405090304" charset="0"/>
              </a:endParaRPr>
            </a:p>
          </p:txBody>
        </p:sp>
        <p:grpSp>
          <p:nvGrpSpPr>
            <p:cNvPr id="35" name="组合 34"/>
            <p:cNvGrpSpPr/>
            <p:nvPr/>
          </p:nvGrpSpPr>
          <p:grpSpPr>
            <a:xfrm>
              <a:off x="1163095" y="1893569"/>
              <a:ext cx="3467898" cy="2697913"/>
              <a:chOff x="1163095" y="1893569"/>
              <a:chExt cx="3467898" cy="2697913"/>
            </a:xfrm>
          </p:grpSpPr>
          <p:sp>
            <p:nvSpPr>
              <p:cNvPr id="36" name="矩形 35"/>
              <p:cNvSpPr/>
              <p:nvPr/>
            </p:nvSpPr>
            <p:spPr>
              <a:xfrm>
                <a:off x="1530276" y="1893569"/>
                <a:ext cx="2557986" cy="398780"/>
              </a:xfrm>
              <a:prstGeom prst="rect">
                <a:avLst/>
              </a:prstGeom>
            </p:spPr>
            <p:txBody>
              <a:bodyPr wrap="square">
                <a:spAutoFit/>
              </a:bodyPr>
              <a:lstStyle/>
              <a:p>
                <a:r>
                  <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AddressController</a:t>
                </a:r>
                <a:endPar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37" name="文本框 36"/>
              <p:cNvSpPr txBox="1"/>
              <p:nvPr/>
            </p:nvSpPr>
            <p:spPr>
              <a:xfrm>
                <a:off x="1163095" y="2316762"/>
                <a:ext cx="2270944" cy="41402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处理收货地址管理请求</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sp>
            <p:nvSpPr>
              <p:cNvPr id="38" name="文本框 37"/>
              <p:cNvSpPr txBox="1"/>
              <p:nvPr/>
            </p:nvSpPr>
            <p:spPr>
              <a:xfrm>
                <a:off x="1163095" y="2884602"/>
                <a:ext cx="3467898" cy="1706880"/>
              </a:xfrm>
              <a:prstGeom prst="rect">
                <a:avLst/>
              </a:prstGeom>
              <a:noFill/>
            </p:spPr>
            <p:txBody>
              <a:bodyPr wrap="square">
                <a:spAutoFit/>
              </a:bodyPr>
              <a:lstStyle/>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GET /addresses/{</a:t>
                </a:r>
                <a:r>
                  <a:rPr lang="en-US" altLang="zh-CN" sz="14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addressId</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：根据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ID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查询地址。</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GET /addresses</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：查询当前用户地址列表。</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lvl="1">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返回：</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List&lt;</a:t>
                </a:r>
                <a:r>
                  <a:rPr lang="en-US" altLang="zh-CN" sz="14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AddressDTO</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&gt;</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（当前用户的所有地址列表）。</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5602033" cy="521970"/>
          </a:xfrm>
          <a:prstGeom prst="rect">
            <a:avLst/>
          </a:prstGeom>
          <a:noFill/>
        </p:spPr>
        <p:txBody>
          <a:bodyPr wrap="square" rtlCol="0">
            <a:spAutoFit/>
          </a:bodyPr>
          <a:lstStyle/>
          <a:p>
            <a:r>
              <a:rPr lang="en-US" altLang="zh-CN" sz="2800" spc="300">
                <a:latin typeface="Times New Roman Regular" panose="02020503050405090304" charset="0"/>
                <a:ea typeface="华文中宋" panose="02010600040101010101" charset="-122"/>
                <a:cs typeface="Times New Roman Regular" panose="02020503050405090304" charset="0"/>
              </a:rPr>
              <a:t>item-service: </a:t>
            </a:r>
            <a:r>
              <a:rPr lang="zh-CN" altLang="en-US" sz="2800" spc="300">
                <a:latin typeface="Times New Roman Regular" panose="02020503050405090304" charset="0"/>
                <a:ea typeface="华文中宋" panose="02010600040101010101" charset="-122"/>
                <a:cs typeface="Times New Roman Regular" panose="02020503050405090304" charset="0"/>
              </a:rPr>
              <a:t>商品服务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28" name="组合 27"/>
          <p:cNvGrpSpPr/>
          <p:nvPr/>
        </p:nvGrpSpPr>
        <p:grpSpPr>
          <a:xfrm>
            <a:off x="820212" y="1351024"/>
            <a:ext cx="4327339" cy="1781477"/>
            <a:chOff x="699153" y="1492480"/>
            <a:chExt cx="4327339" cy="1781477"/>
          </a:xfrm>
        </p:grpSpPr>
        <p:sp>
          <p:nvSpPr>
            <p:cNvPr id="25" name="矩形 24"/>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功能概述</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27" name="文本框 26"/>
            <p:cNvSpPr txBox="1"/>
            <p:nvPr/>
          </p:nvSpPr>
          <p:spPr>
            <a:xfrm>
              <a:off x="699153" y="1890292"/>
              <a:ext cx="4327339" cy="1383665"/>
            </a:xfrm>
            <a:prstGeom prst="rect">
              <a:avLst/>
            </a:prstGeom>
            <a:noFill/>
          </p:spPr>
          <p:txBody>
            <a:bodyPr wrap="square">
              <a:spAutoFit/>
            </a:bodyPr>
            <a:lstStyle/>
            <a:p>
              <a:pPr>
                <a:lnSpc>
                  <a:spcPct val="150000"/>
                </a:lnSpc>
              </a:pPr>
              <a:r>
                <a:rPr lang="en-US" altLang="zh-CN" sz="14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StoreCloud</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Gateway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是一个基于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Spring Cloud Gateway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的微服务，负责处理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API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路由和请求过滤。</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该服务集成了 </a:t>
              </a:r>
              <a:r>
                <a:rPr lang="en-US" altLang="zh-CN" sz="14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Nacos</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配置管理，用于动态加载和更新路由配置。</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nvGrpSpPr>
          <p:cNvPr id="29" name="组合 28"/>
          <p:cNvGrpSpPr/>
          <p:nvPr/>
        </p:nvGrpSpPr>
        <p:grpSpPr>
          <a:xfrm>
            <a:off x="820212" y="3139379"/>
            <a:ext cx="4327339" cy="2427907"/>
            <a:chOff x="699153" y="1492480"/>
            <a:chExt cx="4327339" cy="2427907"/>
          </a:xfrm>
        </p:grpSpPr>
        <p:sp>
          <p:nvSpPr>
            <p:cNvPr id="30" name="矩形 29"/>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详细功能</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32" name="文本框 31"/>
            <p:cNvSpPr txBox="1"/>
            <p:nvPr/>
          </p:nvSpPr>
          <p:spPr>
            <a:xfrm>
              <a:off x="699153" y="1890292"/>
              <a:ext cx="4327339" cy="2030095"/>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请求路由</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根据请求路径和规则，将请求路由到相应的服务。   负载均衡</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实现请求的负载均衡，确保系统的高可用性和响应速度。    </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安全控制</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提供请求的身份验证和权限控制，确保系统的安全性。    </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日志与监控：使用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Slf4j </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记录日志，便于监控和调试。</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58127"/>
            <a:ext cx="5013056" cy="515812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5602033" cy="521970"/>
          </a:xfrm>
          <a:prstGeom prst="rect">
            <a:avLst/>
          </a:prstGeom>
          <a:noFill/>
        </p:spPr>
        <p:txBody>
          <a:bodyPr wrap="square" rtlCol="0">
            <a:spAutoFit/>
          </a:bodyPr>
          <a:lstStyle/>
          <a:p>
            <a:r>
              <a:rPr lang="en-US" altLang="zh-CN" sz="2800" spc="300" dirty="0">
                <a:latin typeface="Times New Roman Regular" panose="02020503050405090304" charset="0"/>
                <a:ea typeface="华文中宋" panose="02010600040101010101" charset="-122"/>
                <a:cs typeface="Times New Roman Regular" panose="02020503050405090304" charset="0"/>
              </a:rPr>
              <a:t>cart-service: </a:t>
            </a:r>
            <a:r>
              <a:rPr lang="zh-CN" altLang="en-US" sz="2800" spc="300" dirty="0">
                <a:latin typeface="Times New Roman Regular" panose="02020503050405090304" charset="0"/>
                <a:ea typeface="华文中宋" panose="02010600040101010101" charset="-122"/>
                <a:cs typeface="Times New Roman Regular" panose="02020503050405090304" charset="0"/>
              </a:rPr>
              <a:t>购物车服务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28" name="组合 27"/>
          <p:cNvGrpSpPr/>
          <p:nvPr/>
        </p:nvGrpSpPr>
        <p:grpSpPr>
          <a:xfrm>
            <a:off x="820212" y="1561209"/>
            <a:ext cx="4327339" cy="1458262"/>
            <a:chOff x="699153" y="1492480"/>
            <a:chExt cx="4327339" cy="1458262"/>
          </a:xfrm>
        </p:grpSpPr>
        <p:sp>
          <p:nvSpPr>
            <p:cNvPr id="25" name="矩形 24"/>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功能概述</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27" name="文本框 26"/>
            <p:cNvSpPr txBox="1"/>
            <p:nvPr/>
          </p:nvSpPr>
          <p:spPr>
            <a:xfrm>
              <a:off x="699153" y="1890292"/>
              <a:ext cx="4327339" cy="106045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购物车微服务主要负责管理用户的购物车数据，提供完整的购物车管理功能，其中还支持商品降价、历史商品查询等附加功能。</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grpSp>
      <p:grpSp>
        <p:nvGrpSpPr>
          <p:cNvPr id="29" name="组合 28"/>
          <p:cNvGrpSpPr/>
          <p:nvPr/>
        </p:nvGrpSpPr>
        <p:grpSpPr>
          <a:xfrm>
            <a:off x="820212" y="3139379"/>
            <a:ext cx="4327339" cy="2751122"/>
            <a:chOff x="699153" y="1492480"/>
            <a:chExt cx="4327339" cy="2751122"/>
          </a:xfrm>
        </p:grpSpPr>
        <p:sp>
          <p:nvSpPr>
            <p:cNvPr id="30" name="矩形 29"/>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详细功能</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32" name="文本框 31"/>
            <p:cNvSpPr txBox="1"/>
            <p:nvPr/>
          </p:nvSpPr>
          <p:spPr>
            <a:xfrm>
              <a:off x="699153" y="1890292"/>
              <a:ext cx="4327339" cy="235331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商品增删：</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支持商品添加</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支持购物车商品单个、批量删除</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购物车信息更新：</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读取商品最新价格信息</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对降价商品和告罄商品进行特殊显示</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grpSp>
      <p:pic>
        <p:nvPicPr>
          <p:cNvPr id="2" name="图片 1"/>
          <p:cNvPicPr>
            <a:picLocks noChangeAspect="1"/>
          </p:cNvPicPr>
          <p:nvPr/>
        </p:nvPicPr>
        <p:blipFill>
          <a:blip r:embed="rId2"/>
          <a:stretch>
            <a:fillRect/>
          </a:stretch>
        </p:blipFill>
        <p:spPr>
          <a:xfrm>
            <a:off x="5733773" y="10160"/>
            <a:ext cx="6160062"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5260854" cy="521970"/>
          </a:xfrm>
          <a:prstGeom prst="rect">
            <a:avLst/>
          </a:prstGeom>
          <a:noFill/>
        </p:spPr>
        <p:txBody>
          <a:bodyPr wrap="square" rtlCol="0">
            <a:spAutoFit/>
          </a:bodyPr>
          <a:lstStyle/>
          <a:p>
            <a:r>
              <a:rPr lang="en-US" altLang="zh-CN" sz="2800" spc="300" dirty="0">
                <a:latin typeface="Times New Roman Regular" panose="02020503050405090304" charset="0"/>
                <a:ea typeface="华文中宋" panose="02010600040101010101" charset="-122"/>
                <a:cs typeface="Times New Roman Regular" panose="02020503050405090304" charset="0"/>
              </a:rPr>
              <a:t>cart-service: </a:t>
            </a:r>
            <a:r>
              <a:rPr lang="zh-CN" altLang="en-US" sz="2800" spc="300" dirty="0">
                <a:latin typeface="Times New Roman Regular" panose="02020503050405090304" charset="0"/>
                <a:ea typeface="华文中宋" panose="02010600040101010101" charset="-122"/>
                <a:cs typeface="Times New Roman Regular" panose="02020503050405090304" charset="0"/>
              </a:rPr>
              <a:t>购物车服务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5" name="组合 4"/>
          <p:cNvGrpSpPr/>
          <p:nvPr/>
        </p:nvGrpSpPr>
        <p:grpSpPr>
          <a:xfrm>
            <a:off x="1171510" y="1559515"/>
            <a:ext cx="3825244" cy="4421170"/>
            <a:chOff x="882441" y="1564852"/>
            <a:chExt cx="3825244" cy="4421170"/>
          </a:xfrm>
        </p:grpSpPr>
        <p:sp>
          <p:nvSpPr>
            <p:cNvPr id="10" name="矩形: 圆角 9"/>
            <p:cNvSpPr/>
            <p:nvPr/>
          </p:nvSpPr>
          <p:spPr>
            <a:xfrm>
              <a:off x="920148" y="1564852"/>
              <a:ext cx="3787537" cy="4421170"/>
            </a:xfrm>
            <a:prstGeom prst="roundRect">
              <a:avLst>
                <a:gd name="adj" fmla="val 4947"/>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4" name="矩形: 圆角 3"/>
            <p:cNvSpPr/>
            <p:nvPr/>
          </p:nvSpPr>
          <p:spPr>
            <a:xfrm>
              <a:off x="882441" y="2884602"/>
              <a:ext cx="84841" cy="2912882"/>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Regular" panose="02020503050405090304" charset="0"/>
                <a:ea typeface="华文中宋" panose="02010600040101010101" charset="-122"/>
                <a:cs typeface="Times New Roman Regular" panose="02020503050405090304" charset="0"/>
              </a:endParaRPr>
            </a:p>
          </p:txBody>
        </p:sp>
        <p:grpSp>
          <p:nvGrpSpPr>
            <p:cNvPr id="23" name="组合 22"/>
            <p:cNvGrpSpPr/>
            <p:nvPr/>
          </p:nvGrpSpPr>
          <p:grpSpPr>
            <a:xfrm>
              <a:off x="1163095" y="1893569"/>
              <a:ext cx="3467898" cy="2374698"/>
              <a:chOff x="1163095" y="1893569"/>
              <a:chExt cx="3467898" cy="2374698"/>
            </a:xfrm>
          </p:grpSpPr>
          <p:sp>
            <p:nvSpPr>
              <p:cNvPr id="19" name="矩形 18"/>
              <p:cNvSpPr/>
              <p:nvPr/>
            </p:nvSpPr>
            <p:spPr>
              <a:xfrm>
                <a:off x="1530276" y="1893569"/>
                <a:ext cx="2557986" cy="398780"/>
              </a:xfrm>
              <a:prstGeom prst="rect">
                <a:avLst/>
              </a:prstGeom>
            </p:spPr>
            <p:txBody>
              <a:bodyPr wrap="square">
                <a:spAutoFit/>
              </a:bodyPr>
              <a:lstStyle/>
              <a:p>
                <a:r>
                  <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CartController</a:t>
                </a:r>
                <a:endPar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21" name="文本框 20"/>
              <p:cNvSpPr txBox="1"/>
              <p:nvPr/>
            </p:nvSpPr>
            <p:spPr>
              <a:xfrm>
                <a:off x="1163095" y="2316479"/>
                <a:ext cx="2736215" cy="41402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处理购物车商品的增删改查</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sp>
            <p:nvSpPr>
              <p:cNvPr id="22" name="文本框 21"/>
              <p:cNvSpPr txBox="1"/>
              <p:nvPr/>
            </p:nvSpPr>
            <p:spPr>
              <a:xfrm>
                <a:off x="1163095" y="2884602"/>
                <a:ext cx="3467898" cy="1383665"/>
              </a:xfrm>
              <a:prstGeom prst="rect">
                <a:avLst/>
              </a:prstGeom>
              <a:noFill/>
            </p:spPr>
            <p:txBody>
              <a:bodyPr wrap="square">
                <a:spAutoFit/>
              </a:bodyPr>
              <a:lstStyle/>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POST /carts</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：将商品添加到购物车。</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PUT /carts</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：更新商品数据。</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DELETE /carts/{id}</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：删除购物车商品</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GET /carts</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：查询购物车列表</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grpSp>
        <p:nvGrpSpPr>
          <p:cNvPr id="6" name="组合 5"/>
          <p:cNvGrpSpPr/>
          <p:nvPr/>
        </p:nvGrpSpPr>
        <p:grpSpPr>
          <a:xfrm>
            <a:off x="6914592" y="1559515"/>
            <a:ext cx="3825244" cy="4421170"/>
            <a:chOff x="882441" y="1564852"/>
            <a:chExt cx="3825244" cy="4421170"/>
          </a:xfrm>
        </p:grpSpPr>
        <p:sp>
          <p:nvSpPr>
            <p:cNvPr id="15" name="矩形: 圆角 14"/>
            <p:cNvSpPr/>
            <p:nvPr/>
          </p:nvSpPr>
          <p:spPr>
            <a:xfrm>
              <a:off x="920148" y="1564852"/>
              <a:ext cx="3787537" cy="4421170"/>
            </a:xfrm>
            <a:prstGeom prst="roundRect">
              <a:avLst>
                <a:gd name="adj" fmla="val 4947"/>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34" name="矩形: 圆角 33"/>
            <p:cNvSpPr/>
            <p:nvPr/>
          </p:nvSpPr>
          <p:spPr>
            <a:xfrm>
              <a:off x="882441" y="2884602"/>
              <a:ext cx="84841" cy="2912882"/>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Regular" panose="02020503050405090304" charset="0"/>
                <a:ea typeface="华文中宋" panose="02010600040101010101" charset="-122"/>
                <a:cs typeface="Times New Roman Regular" panose="02020503050405090304" charset="0"/>
              </a:endParaRPr>
            </a:p>
          </p:txBody>
        </p:sp>
        <p:grpSp>
          <p:nvGrpSpPr>
            <p:cNvPr id="35" name="组合 34"/>
            <p:cNvGrpSpPr/>
            <p:nvPr/>
          </p:nvGrpSpPr>
          <p:grpSpPr>
            <a:xfrm>
              <a:off x="1163095" y="1893569"/>
              <a:ext cx="3467898" cy="1405053"/>
              <a:chOff x="1163095" y="1893569"/>
              <a:chExt cx="3467898" cy="1405053"/>
            </a:xfrm>
          </p:grpSpPr>
          <p:sp>
            <p:nvSpPr>
              <p:cNvPr id="36" name="矩形 35"/>
              <p:cNvSpPr/>
              <p:nvPr/>
            </p:nvSpPr>
            <p:spPr>
              <a:xfrm>
                <a:off x="1530276" y="1893569"/>
                <a:ext cx="2557986" cy="398780"/>
              </a:xfrm>
              <a:prstGeom prst="rect">
                <a:avLst/>
              </a:prstGeom>
            </p:spPr>
            <p:txBody>
              <a:bodyPr wrap="square">
                <a:spAutoFit/>
              </a:bodyPr>
              <a:lstStyle/>
              <a:p>
                <a:r>
                  <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CartClient</a:t>
                </a:r>
                <a:endPar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37" name="文本框 36"/>
              <p:cNvSpPr txBox="1"/>
              <p:nvPr/>
            </p:nvSpPr>
            <p:spPr>
              <a:xfrm>
                <a:off x="1163095" y="2316762"/>
                <a:ext cx="3228914" cy="737235"/>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开放批量删除购物车借口给交易微服务使用</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sp>
            <p:nvSpPr>
              <p:cNvPr id="38" name="文本框 37"/>
              <p:cNvSpPr txBox="1"/>
              <p:nvPr/>
            </p:nvSpPr>
            <p:spPr>
              <a:xfrm>
                <a:off x="1163095" y="2884602"/>
                <a:ext cx="3467898" cy="414020"/>
              </a:xfrm>
              <a:prstGeom prst="rect">
                <a:avLst/>
              </a:prstGeom>
              <a:noFill/>
            </p:spPr>
            <p:txBody>
              <a:bodyPr wrap="square">
                <a:spAutoFit/>
              </a:bodyPr>
              <a:lstStyle/>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DELETE /carts/{id}</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：删除购物车商品</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5602033" cy="521970"/>
          </a:xfrm>
          <a:prstGeom prst="rect">
            <a:avLst/>
          </a:prstGeom>
          <a:noFill/>
        </p:spPr>
        <p:txBody>
          <a:bodyPr wrap="square" rtlCol="0">
            <a:spAutoFit/>
          </a:bodyPr>
          <a:lstStyle/>
          <a:p>
            <a:r>
              <a:rPr lang="en-US" altLang="zh-CN" sz="2800" spc="300" dirty="0">
                <a:latin typeface="Times New Roman Regular" panose="02020503050405090304" charset="0"/>
                <a:ea typeface="华文中宋" panose="02010600040101010101" charset="-122"/>
                <a:cs typeface="Times New Roman Regular" panose="02020503050405090304" charset="0"/>
              </a:rPr>
              <a:t>trade-service: </a:t>
            </a:r>
            <a:r>
              <a:rPr lang="zh-CN" altLang="en-US" sz="2800" spc="300" dirty="0">
                <a:latin typeface="Times New Roman Regular" panose="02020503050405090304" charset="0"/>
                <a:ea typeface="华文中宋" panose="02010600040101010101" charset="-122"/>
                <a:cs typeface="Times New Roman Regular" panose="02020503050405090304" charset="0"/>
              </a:rPr>
              <a:t>交易服务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28" name="组合 27"/>
          <p:cNvGrpSpPr/>
          <p:nvPr/>
        </p:nvGrpSpPr>
        <p:grpSpPr>
          <a:xfrm>
            <a:off x="820212" y="1561209"/>
            <a:ext cx="4327339" cy="1458262"/>
            <a:chOff x="699153" y="1492480"/>
            <a:chExt cx="4327339" cy="1458262"/>
          </a:xfrm>
        </p:grpSpPr>
        <p:sp>
          <p:nvSpPr>
            <p:cNvPr id="25" name="矩形 24"/>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功能概述</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27" name="文本框 26"/>
            <p:cNvSpPr txBox="1"/>
            <p:nvPr/>
          </p:nvSpPr>
          <p:spPr>
            <a:xfrm>
              <a:off x="699153" y="1890292"/>
              <a:ext cx="4327339" cy="106045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订单微服务负责处理订单的创建、查询和状态管理等，与支付微服务合作保障订单数据的生命周期完整和订单状态的一致性。</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grpSp>
      <p:grpSp>
        <p:nvGrpSpPr>
          <p:cNvPr id="29" name="组合 28"/>
          <p:cNvGrpSpPr/>
          <p:nvPr/>
        </p:nvGrpSpPr>
        <p:grpSpPr>
          <a:xfrm>
            <a:off x="820212" y="3139379"/>
            <a:ext cx="4327339" cy="3397552"/>
            <a:chOff x="699153" y="1492480"/>
            <a:chExt cx="4327339" cy="3397552"/>
          </a:xfrm>
        </p:grpSpPr>
        <p:sp>
          <p:nvSpPr>
            <p:cNvPr id="30" name="矩形 29"/>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详细功能</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32" name="文本框 31"/>
            <p:cNvSpPr txBox="1"/>
            <p:nvPr/>
          </p:nvSpPr>
          <p:spPr>
            <a:xfrm>
              <a:off x="699153" y="1890292"/>
              <a:ext cx="4327339" cy="299974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订单处理：</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支持接收表单创建新订单</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在创建订单时完成库存更改、价格计算等业务逻辑</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订单状态：</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完整的订单流程管理，标记已支付、未支付等订单状态</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确保订单状态变更的原子性</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确保各数据表状态同步</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grpSp>
      <p:pic>
        <p:nvPicPr>
          <p:cNvPr id="3" name="图片 2"/>
          <p:cNvPicPr>
            <a:picLocks noChangeAspect="1"/>
          </p:cNvPicPr>
          <p:nvPr/>
        </p:nvPicPr>
        <p:blipFill>
          <a:blip r:embed="rId2"/>
          <a:stretch>
            <a:fillRect/>
          </a:stretch>
        </p:blipFill>
        <p:spPr>
          <a:xfrm>
            <a:off x="5567244" y="605117"/>
            <a:ext cx="6291158" cy="60646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rPr>
              <a:t>01</a:t>
            </a:r>
            <a:endPar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Times New Roman" panose="02020503050405090304" charset="0"/>
            </a:endParaRPr>
          </a:p>
        </p:txBody>
      </p:sp>
      <p:sp>
        <p:nvSpPr>
          <p:cNvPr id="14" name="文本框 13"/>
          <p:cNvSpPr txBox="1"/>
          <p:nvPr/>
        </p:nvSpPr>
        <p:spPr>
          <a:xfrm>
            <a:off x="3392776" y="2988743"/>
            <a:ext cx="6846898" cy="922020"/>
          </a:xfrm>
          <a:prstGeom prst="rect">
            <a:avLst/>
          </a:prstGeom>
          <a:noFill/>
        </p:spPr>
        <p:txBody>
          <a:bodyPr wrap="square" rtlCol="0">
            <a:spAutoFit/>
          </a:bodyPr>
          <a:lstStyle/>
          <a:p>
            <a:r>
              <a:rPr lang="zh-CN" altLang="en-US" sz="5400" spc="300" dirty="0">
                <a:latin typeface="华文中宋" panose="02010600040101010101" charset="-122"/>
                <a:ea typeface="华文中宋" panose="02010600040101010101" charset="-122"/>
                <a:cs typeface="Times New Roman" panose="02020503050405090304" charset="0"/>
              </a:rPr>
              <a:t>项目概述与方案简介</a:t>
            </a:r>
            <a:endParaRPr lang="zh-CN" altLang="en-US" sz="5400" spc="300" dirty="0">
              <a:latin typeface="华文中宋" panose="02010600040101010101" charset="-122"/>
              <a:ea typeface="华文中宋" panose="02010600040101010101" charset="-122"/>
              <a:cs typeface="Times New Roman" panose="0202050305040509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5260854" cy="521970"/>
          </a:xfrm>
          <a:prstGeom prst="rect">
            <a:avLst/>
          </a:prstGeom>
          <a:noFill/>
        </p:spPr>
        <p:txBody>
          <a:bodyPr wrap="square" rtlCol="0">
            <a:spAutoFit/>
          </a:bodyPr>
          <a:lstStyle/>
          <a:p>
            <a:r>
              <a:rPr lang="en-US" altLang="zh-CN" sz="2800" spc="300" dirty="0">
                <a:latin typeface="Times New Roman Regular" panose="02020503050405090304" charset="0"/>
                <a:ea typeface="华文中宋" panose="02010600040101010101" charset="-122"/>
                <a:cs typeface="Times New Roman Regular" panose="02020503050405090304" charset="0"/>
              </a:rPr>
              <a:t>trade-service: </a:t>
            </a:r>
            <a:r>
              <a:rPr lang="zh-CN" altLang="en-US" sz="2800" spc="300" dirty="0">
                <a:latin typeface="Times New Roman Regular" panose="02020503050405090304" charset="0"/>
                <a:ea typeface="华文中宋" panose="02010600040101010101" charset="-122"/>
                <a:cs typeface="Times New Roman Regular" panose="02020503050405090304" charset="0"/>
              </a:rPr>
              <a:t>交易服务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5" name="组合 4"/>
          <p:cNvGrpSpPr/>
          <p:nvPr/>
        </p:nvGrpSpPr>
        <p:grpSpPr>
          <a:xfrm>
            <a:off x="1171510" y="1559515"/>
            <a:ext cx="3825244" cy="4421170"/>
            <a:chOff x="882441" y="1564852"/>
            <a:chExt cx="3825244" cy="4421170"/>
          </a:xfrm>
        </p:grpSpPr>
        <p:sp>
          <p:nvSpPr>
            <p:cNvPr id="10" name="矩形: 圆角 9"/>
            <p:cNvSpPr/>
            <p:nvPr/>
          </p:nvSpPr>
          <p:spPr>
            <a:xfrm>
              <a:off x="920148" y="1564852"/>
              <a:ext cx="3787537" cy="4421170"/>
            </a:xfrm>
            <a:prstGeom prst="roundRect">
              <a:avLst>
                <a:gd name="adj" fmla="val 4947"/>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4" name="矩形: 圆角 3"/>
            <p:cNvSpPr/>
            <p:nvPr/>
          </p:nvSpPr>
          <p:spPr>
            <a:xfrm>
              <a:off x="882441" y="2884602"/>
              <a:ext cx="84841" cy="2912882"/>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Regular" panose="02020503050405090304" charset="0"/>
                <a:ea typeface="华文中宋" panose="02010600040101010101" charset="-122"/>
                <a:cs typeface="Times New Roman Regular" panose="02020503050405090304" charset="0"/>
              </a:endParaRPr>
            </a:p>
          </p:txBody>
        </p:sp>
        <p:grpSp>
          <p:nvGrpSpPr>
            <p:cNvPr id="23" name="组合 22"/>
            <p:cNvGrpSpPr/>
            <p:nvPr/>
          </p:nvGrpSpPr>
          <p:grpSpPr>
            <a:xfrm>
              <a:off x="1163094" y="1893569"/>
              <a:ext cx="3467899" cy="2051483"/>
              <a:chOff x="1163094" y="1893569"/>
              <a:chExt cx="3467899" cy="2051483"/>
            </a:xfrm>
          </p:grpSpPr>
          <p:sp>
            <p:nvSpPr>
              <p:cNvPr id="19" name="矩形 18"/>
              <p:cNvSpPr/>
              <p:nvPr/>
            </p:nvSpPr>
            <p:spPr>
              <a:xfrm>
                <a:off x="1530276" y="1893569"/>
                <a:ext cx="2557986" cy="398780"/>
              </a:xfrm>
              <a:prstGeom prst="rect">
                <a:avLst/>
              </a:prstGeom>
            </p:spPr>
            <p:txBody>
              <a:bodyPr wrap="square">
                <a:spAutoFit/>
              </a:bodyPr>
              <a:lstStyle/>
              <a:p>
                <a:r>
                  <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tradeController</a:t>
                </a:r>
                <a:endPar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21" name="文本框 20"/>
              <p:cNvSpPr txBox="1"/>
              <p:nvPr/>
            </p:nvSpPr>
            <p:spPr>
              <a:xfrm>
                <a:off x="1163094" y="2316762"/>
                <a:ext cx="3052601" cy="737235"/>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订单服务的主控制器，提供订单管理功能</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sp>
            <p:nvSpPr>
              <p:cNvPr id="22" name="文本框 21"/>
              <p:cNvSpPr txBox="1"/>
              <p:nvPr/>
            </p:nvSpPr>
            <p:spPr>
              <a:xfrm>
                <a:off x="1163095" y="2884602"/>
                <a:ext cx="3467898" cy="1060450"/>
              </a:xfrm>
              <a:prstGeom prst="rect">
                <a:avLst/>
              </a:prstGeom>
              <a:noFill/>
            </p:spPr>
            <p:txBody>
              <a:bodyPr wrap="square">
                <a:spAutoFit/>
              </a:bodyPr>
              <a:lstStyle/>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GET /orders/{id}</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：查询订单详情。</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POST /orders</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：接收表单创建新订单。</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PUT</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/orders/{</a:t>
                </a:r>
                <a:r>
                  <a:rPr lang="en-US" altLang="zh-CN" sz="14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orderId</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：订单状态更新</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grpSp>
        <p:nvGrpSpPr>
          <p:cNvPr id="6" name="组合 5"/>
          <p:cNvGrpSpPr/>
          <p:nvPr/>
        </p:nvGrpSpPr>
        <p:grpSpPr>
          <a:xfrm>
            <a:off x="6914592" y="1559515"/>
            <a:ext cx="3825244" cy="4421170"/>
            <a:chOff x="882441" y="1564852"/>
            <a:chExt cx="3825244" cy="4421170"/>
          </a:xfrm>
        </p:grpSpPr>
        <p:sp>
          <p:nvSpPr>
            <p:cNvPr id="15" name="矩形: 圆角 14"/>
            <p:cNvSpPr/>
            <p:nvPr/>
          </p:nvSpPr>
          <p:spPr>
            <a:xfrm>
              <a:off x="920148" y="1564852"/>
              <a:ext cx="3787537" cy="4421170"/>
            </a:xfrm>
            <a:prstGeom prst="roundRect">
              <a:avLst>
                <a:gd name="adj" fmla="val 4947"/>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34" name="矩形: 圆角 33"/>
            <p:cNvSpPr/>
            <p:nvPr/>
          </p:nvSpPr>
          <p:spPr>
            <a:xfrm>
              <a:off x="882441" y="2884602"/>
              <a:ext cx="84841" cy="2912882"/>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Regular" panose="02020503050405090304" charset="0"/>
                <a:ea typeface="华文中宋" panose="02010600040101010101" charset="-122"/>
                <a:cs typeface="Times New Roman Regular" panose="02020503050405090304" charset="0"/>
              </a:endParaRPr>
            </a:p>
          </p:txBody>
        </p:sp>
        <p:grpSp>
          <p:nvGrpSpPr>
            <p:cNvPr id="35" name="组合 34"/>
            <p:cNvGrpSpPr/>
            <p:nvPr/>
          </p:nvGrpSpPr>
          <p:grpSpPr>
            <a:xfrm>
              <a:off x="1163095" y="1893569"/>
              <a:ext cx="3467898" cy="1405053"/>
              <a:chOff x="1163095" y="1893569"/>
              <a:chExt cx="3467898" cy="1405053"/>
            </a:xfrm>
          </p:grpSpPr>
          <p:sp>
            <p:nvSpPr>
              <p:cNvPr id="36" name="矩形 35"/>
              <p:cNvSpPr/>
              <p:nvPr/>
            </p:nvSpPr>
            <p:spPr>
              <a:xfrm>
                <a:off x="1530276" y="1893569"/>
                <a:ext cx="2557986" cy="398780"/>
              </a:xfrm>
              <a:prstGeom prst="rect">
                <a:avLst/>
              </a:prstGeom>
            </p:spPr>
            <p:txBody>
              <a:bodyPr wrap="square">
                <a:spAutoFit/>
              </a:bodyPr>
              <a:lstStyle/>
              <a:p>
                <a:r>
                  <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tradeClient</a:t>
                </a:r>
                <a:endParaRPr lang="en-US" altLang="zh-CN" sz="20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37" name="文本框 36"/>
              <p:cNvSpPr txBox="1"/>
              <p:nvPr/>
            </p:nvSpPr>
            <p:spPr>
              <a:xfrm>
                <a:off x="1163095" y="2316762"/>
                <a:ext cx="3228914" cy="737235"/>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开放订单状态更新借口给支付微服务，支付后更改订单状态</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sp>
            <p:nvSpPr>
              <p:cNvPr id="38" name="文本框 37"/>
              <p:cNvSpPr txBox="1"/>
              <p:nvPr/>
            </p:nvSpPr>
            <p:spPr>
              <a:xfrm>
                <a:off x="1163095" y="2884602"/>
                <a:ext cx="3467898" cy="414020"/>
              </a:xfrm>
              <a:prstGeom prst="rect">
                <a:avLst/>
              </a:prstGeom>
              <a:noFill/>
            </p:spPr>
            <p:txBody>
              <a:bodyPr wrap="square">
                <a:spAutoFit/>
              </a:bodyPr>
              <a:lstStyle/>
              <a:p>
                <a:pPr>
                  <a:lnSpc>
                    <a:spcPct val="150000"/>
                  </a:lnSpc>
                </a:pP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PUT</a:t>
                </a: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 </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/orders/{</a:t>
                </a:r>
                <a:r>
                  <a:rPr lang="en-US" altLang="zh-CN" sz="14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orderId</a:t>
                </a:r>
                <a:r>
                  <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a:t>
                </a:r>
                <a:r>
                  <a:rPr lang="zh-CN" altLang="en-US" sz="140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：订单状态更新</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5602033" cy="521970"/>
          </a:xfrm>
          <a:prstGeom prst="rect">
            <a:avLst/>
          </a:prstGeom>
          <a:noFill/>
        </p:spPr>
        <p:txBody>
          <a:bodyPr wrap="square" rtlCol="0">
            <a:spAutoFit/>
          </a:bodyPr>
          <a:lstStyle/>
          <a:p>
            <a:r>
              <a:rPr lang="en-US" altLang="zh-CN" sz="2800" spc="300" dirty="0">
                <a:latin typeface="Times New Roman Regular" panose="02020503050405090304" charset="0"/>
                <a:ea typeface="华文中宋" panose="02010600040101010101" charset="-122"/>
                <a:cs typeface="Times New Roman Regular" panose="02020503050405090304" charset="0"/>
              </a:rPr>
              <a:t>pay-service: </a:t>
            </a:r>
            <a:r>
              <a:rPr lang="zh-CN" altLang="en-US" sz="2800" spc="300" dirty="0">
                <a:latin typeface="Times New Roman Regular" panose="02020503050405090304" charset="0"/>
                <a:ea typeface="华文中宋" panose="02010600040101010101" charset="-122"/>
                <a:cs typeface="Times New Roman Regular" panose="02020503050405090304" charset="0"/>
              </a:rPr>
              <a:t>支付服务</a:t>
            </a:r>
            <a:endParaRPr lang="zh-CN" altLang="en-US" sz="2800" spc="300" dirty="0">
              <a:latin typeface="Times New Roman Regular" panose="02020503050405090304" charset="0"/>
              <a:ea typeface="华文中宋" panose="02010600040101010101" charset="-122"/>
              <a:cs typeface="Times New Roman Regular" panose="02020503050405090304" charset="0"/>
            </a:endParaRPr>
          </a:p>
        </p:txBody>
      </p:sp>
      <p:grpSp>
        <p:nvGrpSpPr>
          <p:cNvPr id="28" name="组合 27"/>
          <p:cNvGrpSpPr/>
          <p:nvPr/>
        </p:nvGrpSpPr>
        <p:grpSpPr>
          <a:xfrm>
            <a:off x="820212" y="1112264"/>
            <a:ext cx="4327339" cy="2104692"/>
            <a:chOff x="699153" y="1492480"/>
            <a:chExt cx="4327339" cy="2104692"/>
          </a:xfrm>
        </p:grpSpPr>
        <p:sp>
          <p:nvSpPr>
            <p:cNvPr id="25" name="矩形 24"/>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功能概述</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27" name="文本框 26"/>
            <p:cNvSpPr txBox="1"/>
            <p:nvPr/>
          </p:nvSpPr>
          <p:spPr>
            <a:xfrm>
              <a:off x="699153" y="1890292"/>
              <a:ext cx="4327339" cy="170688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支付服务是专门用来处理支付业务的微服务，主要负责处理订单支付相关的业务逻辑，包括提供支付单的创建、查询，处理支付单的支付流程。</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需要与用户服务交互，验证用户余额；需要与订单服务交互，更新订单状态</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grpSp>
      <p:grpSp>
        <p:nvGrpSpPr>
          <p:cNvPr id="29" name="组合 28"/>
          <p:cNvGrpSpPr/>
          <p:nvPr/>
        </p:nvGrpSpPr>
        <p:grpSpPr>
          <a:xfrm>
            <a:off x="820212" y="3411150"/>
            <a:ext cx="4327339" cy="2751122"/>
            <a:chOff x="699153" y="1492480"/>
            <a:chExt cx="4327339" cy="2751122"/>
          </a:xfrm>
        </p:grpSpPr>
        <p:sp>
          <p:nvSpPr>
            <p:cNvPr id="30" name="矩形 29"/>
            <p:cNvSpPr/>
            <p:nvPr/>
          </p:nvSpPr>
          <p:spPr>
            <a:xfrm>
              <a:off x="699153" y="1492480"/>
              <a:ext cx="2557986" cy="460375"/>
            </a:xfrm>
            <a:prstGeom prst="rect">
              <a:avLst/>
            </a:prstGeom>
          </p:spPr>
          <p:txBody>
            <a:bodyPr wrap="square">
              <a:spAutoFit/>
            </a:bodyPr>
            <a:lstStyle/>
            <a:p>
              <a:r>
                <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rPr>
                <a:t>详细功能</a:t>
              </a:r>
              <a:endParaRPr lang="zh-CN" altLang="en-US" sz="24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32" name="文本框 31"/>
            <p:cNvSpPr txBox="1"/>
            <p:nvPr/>
          </p:nvSpPr>
          <p:spPr>
            <a:xfrm>
              <a:off x="699153" y="1890292"/>
              <a:ext cx="4327339" cy="2353310"/>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支付单管理：</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提供支付单的查询功能</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支持创建新的支付单</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a:lnSpc>
                  <a:spcPct val="150000"/>
                </a:lnSpc>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支付流程：</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支付处理，处理用户的支付请求</a:t>
              </a:r>
              <a:endParaRPr lang="en-US" altLang="zh-CN"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marL="171450" indent="-171450">
                <a:lnSpc>
                  <a:spcPct val="150000"/>
                </a:lnSpc>
                <a:buFont typeface="Times New Roman" panose="02020503050405090304" charset="0"/>
                <a:buChar char="•"/>
              </a:pPr>
              <a:r>
                <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支付限制，目前仅支付余额支付，如果余额不足抛出异常</a:t>
              </a:r>
              <a:endParaRPr lang="zh-CN" altLang="en-US" sz="14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grpSp>
      <p:pic>
        <p:nvPicPr>
          <p:cNvPr id="5" name="图片 4"/>
          <p:cNvPicPr>
            <a:picLocks noChangeAspect="1"/>
          </p:cNvPicPr>
          <p:nvPr/>
        </p:nvPicPr>
        <p:blipFill>
          <a:blip r:embed="rId2"/>
          <a:stretch>
            <a:fillRect/>
          </a:stretch>
        </p:blipFill>
        <p:spPr>
          <a:xfrm>
            <a:off x="5953687" y="17851"/>
            <a:ext cx="3891189"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rPr>
              <a:t>05</a:t>
            </a:r>
            <a:endPar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华文中宋" panose="02010600040101010101" charset="-122"/>
              <a:ea typeface="华文中宋" panose="02010600040101010101" charset="-122"/>
              <a:cs typeface="Times New Roman" panose="02020503050405090304" charset="0"/>
            </a:endParaRPr>
          </a:p>
        </p:txBody>
      </p:sp>
      <p:sp>
        <p:nvSpPr>
          <p:cNvPr id="14" name="文本框 13"/>
          <p:cNvSpPr txBox="1"/>
          <p:nvPr/>
        </p:nvSpPr>
        <p:spPr>
          <a:xfrm>
            <a:off x="4840272" y="2967332"/>
            <a:ext cx="3858993" cy="923330"/>
          </a:xfrm>
          <a:prstGeom prst="rect">
            <a:avLst/>
          </a:prstGeom>
          <a:noFill/>
        </p:spPr>
        <p:txBody>
          <a:bodyPr wrap="square" rtlCol="0">
            <a:spAutoFit/>
          </a:bodyPr>
          <a:lstStyle/>
          <a:p>
            <a:r>
              <a:rPr lang="zh-CN" altLang="en-US" sz="5400" spc="300" dirty="0">
                <a:latin typeface="华文中宋" panose="02010600040101010101" charset="-122"/>
                <a:ea typeface="华文中宋" panose="02010600040101010101" charset="-122"/>
                <a:cs typeface="Times New Roman" panose="02020503050405090304" charset="0"/>
              </a:rPr>
              <a:t>服务整合</a:t>
            </a:r>
            <a:endParaRPr lang="zh-CN" altLang="en-US" sz="5400" spc="300" dirty="0">
              <a:latin typeface="华文中宋" panose="02010600040101010101" charset="-122"/>
              <a:ea typeface="华文中宋" panose="02010600040101010101" charset="-122"/>
              <a:cs typeface="Times New Roman" panose="020205030504050903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5602033" cy="52197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服务整合</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pic>
        <p:nvPicPr>
          <p:cNvPr id="3" name="图片 2" descr="图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19" y="1308322"/>
            <a:ext cx="11068761" cy="457952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rPr>
              <a:t>06</a:t>
            </a:r>
            <a:endPar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华文中宋" panose="02010600040101010101" charset="-122"/>
              <a:ea typeface="华文中宋" panose="02010600040101010101" charset="-122"/>
              <a:cs typeface="Times New Roman" panose="02020503050405090304" charset="0"/>
            </a:endParaRPr>
          </a:p>
        </p:txBody>
      </p:sp>
      <p:sp>
        <p:nvSpPr>
          <p:cNvPr id="14" name="文本框 13"/>
          <p:cNvSpPr txBox="1"/>
          <p:nvPr/>
        </p:nvSpPr>
        <p:spPr>
          <a:xfrm>
            <a:off x="3835381" y="2967332"/>
            <a:ext cx="5274022" cy="923330"/>
          </a:xfrm>
          <a:prstGeom prst="rect">
            <a:avLst/>
          </a:prstGeom>
          <a:noFill/>
        </p:spPr>
        <p:txBody>
          <a:bodyPr wrap="square" rtlCol="0">
            <a:spAutoFit/>
          </a:bodyPr>
          <a:lstStyle/>
          <a:p>
            <a:r>
              <a:rPr lang="zh-CN" altLang="en-US" sz="5400" spc="300" dirty="0">
                <a:latin typeface="华文中宋" panose="02010600040101010101" charset="-122"/>
                <a:ea typeface="华文中宋" panose="02010600040101010101" charset="-122"/>
                <a:cs typeface="Times New Roman" panose="02020503050405090304" charset="0"/>
              </a:rPr>
              <a:t>挑战与未决问题</a:t>
            </a:r>
            <a:endParaRPr lang="zh-CN" altLang="en-US" sz="5400" spc="300" dirty="0">
              <a:latin typeface="华文中宋" panose="02010600040101010101" charset="-122"/>
              <a:ea typeface="华文中宋" panose="02010600040101010101" charset="-122"/>
              <a:cs typeface="Times New Roman" panose="0202050305040509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3466467" cy="52197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挑战与未决问题</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cxnSp>
        <p:nvCxnSpPr>
          <p:cNvPr id="5" name="直接连接符 4"/>
          <p:cNvCxnSpPr/>
          <p:nvPr/>
        </p:nvCxnSpPr>
        <p:spPr>
          <a:xfrm>
            <a:off x="766762" y="3990975"/>
            <a:ext cx="1065847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a:grpSpLocks noChangeAspect="1"/>
          </p:cNvGrpSpPr>
          <p:nvPr/>
        </p:nvGrpSpPr>
        <p:grpSpPr>
          <a:xfrm>
            <a:off x="874129" y="1474356"/>
            <a:ext cx="10443741" cy="2128618"/>
            <a:chOff x="1387536" y="1734813"/>
            <a:chExt cx="8312271" cy="1694187"/>
          </a:xfrm>
        </p:grpSpPr>
        <p:grpSp>
          <p:nvGrpSpPr>
            <p:cNvPr id="19" name="组合 18"/>
            <p:cNvGrpSpPr/>
            <p:nvPr/>
          </p:nvGrpSpPr>
          <p:grpSpPr>
            <a:xfrm>
              <a:off x="1387536" y="1734813"/>
              <a:ext cx="3747943" cy="1694187"/>
              <a:chOff x="1074870" y="1597661"/>
              <a:chExt cx="3747943" cy="1694187"/>
            </a:xfrm>
          </p:grpSpPr>
          <p:sp>
            <p:nvSpPr>
              <p:cNvPr id="20" name="矩形: 圆角 19"/>
              <p:cNvSpPr/>
              <p:nvPr/>
            </p:nvSpPr>
            <p:spPr>
              <a:xfrm>
                <a:off x="1074870" y="1659218"/>
                <a:ext cx="3747943"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中宋" panose="02010600040101010101" charset="-122"/>
                  <a:ea typeface="华文中宋" panose="02010600040101010101" charset="-122"/>
                  <a:cs typeface="Times New Roman" panose="02020503050405090304" charset="0"/>
                </a:endParaRPr>
              </a:p>
            </p:txBody>
          </p:sp>
          <p:sp>
            <p:nvSpPr>
              <p:cNvPr id="21" name="矩形: 圆角 20"/>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中宋" panose="02010600040101010101" charset="-122"/>
                  <a:ea typeface="华文中宋" panose="02010600040101010101" charset="-122"/>
                  <a:cs typeface="Times New Roman" panose="02020503050405090304" charset="0"/>
                </a:endParaRPr>
              </a:p>
            </p:txBody>
          </p:sp>
          <p:sp>
            <p:nvSpPr>
              <p:cNvPr id="22" name="矩形 21"/>
              <p:cNvSpPr/>
              <p:nvPr/>
            </p:nvSpPr>
            <p:spPr>
              <a:xfrm>
                <a:off x="1337329" y="1792915"/>
                <a:ext cx="2623854" cy="317393"/>
              </a:xfrm>
              <a:prstGeom prst="rect">
                <a:avLst/>
              </a:prstGeom>
            </p:spPr>
            <p:txBody>
              <a:bodyPr wrap="square">
                <a:spAutoFit/>
              </a:bodyPr>
              <a:lstStyle/>
              <a:p>
                <a:r>
                  <a:rPr lang="zh-CN" altLang="en-US" sz="2000" dirty="0">
                    <a:solidFill>
                      <a:schemeClr val="tx1">
                        <a:lumMod val="75000"/>
                        <a:lumOff val="25000"/>
                      </a:schemeClr>
                    </a:solidFill>
                    <a:latin typeface="华文中宋" panose="02010600040101010101" charset="-122"/>
                    <a:ea typeface="华文中宋" panose="02010600040101010101" charset="-122"/>
                    <a:cs typeface="+mn-ea"/>
                    <a:sym typeface="+mn-lt"/>
                  </a:rPr>
                  <a:t>测试覆盖率与自动化不足</a:t>
                </a:r>
                <a:endParaRPr lang="zh-CN" altLang="en-US" sz="20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23" name="文本框 22"/>
              <p:cNvSpPr txBox="1"/>
              <p:nvPr/>
            </p:nvSpPr>
            <p:spPr>
              <a:xfrm>
                <a:off x="1261971" y="2149396"/>
                <a:ext cx="3386229" cy="844022"/>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华文中宋" panose="02010600040101010101" charset="-122"/>
                    <a:ea typeface="华文中宋" panose="02010600040101010101" charset="-122"/>
                    <a:cs typeface="Times New Roman" panose="02020503050405090304" charset="0"/>
                  </a:rPr>
                  <a:t>目前的单元测试覆盖率不足，且尚未部署完整的集成测试与自动化测试工具。性能测试和高并发场景的验证也未展开。</a:t>
                </a:r>
                <a:endParaRPr lang="zh-CN" altLang="en-US" sz="1400" dirty="0">
                  <a:solidFill>
                    <a:schemeClr val="tx1">
                      <a:lumMod val="75000"/>
                      <a:lumOff val="25000"/>
                    </a:schemeClr>
                  </a:solidFill>
                  <a:latin typeface="华文中宋" panose="02010600040101010101" charset="-122"/>
                  <a:ea typeface="华文中宋" panose="02010600040101010101" charset="-122"/>
                  <a:cs typeface="Times New Roman" panose="02020503050405090304" charset="0"/>
                </a:endParaRPr>
              </a:p>
            </p:txBody>
          </p:sp>
        </p:grpSp>
        <p:grpSp>
          <p:nvGrpSpPr>
            <p:cNvPr id="24" name="组合 23"/>
            <p:cNvGrpSpPr/>
            <p:nvPr/>
          </p:nvGrpSpPr>
          <p:grpSpPr>
            <a:xfrm>
              <a:off x="5951864" y="1734813"/>
              <a:ext cx="3747943" cy="1694187"/>
              <a:chOff x="1074870" y="1597661"/>
              <a:chExt cx="3747943" cy="1694187"/>
            </a:xfrm>
          </p:grpSpPr>
          <p:sp>
            <p:nvSpPr>
              <p:cNvPr id="25" name="矩形: 圆角 24"/>
              <p:cNvSpPr/>
              <p:nvPr/>
            </p:nvSpPr>
            <p:spPr>
              <a:xfrm>
                <a:off x="1074870" y="1659218"/>
                <a:ext cx="3747943"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中宋" panose="02010600040101010101" charset="-122"/>
                  <a:ea typeface="华文中宋" panose="02010600040101010101" charset="-122"/>
                  <a:cs typeface="Times New Roman" panose="02020503050405090304" charset="0"/>
                </a:endParaRPr>
              </a:p>
            </p:txBody>
          </p:sp>
          <p:sp>
            <p:nvSpPr>
              <p:cNvPr id="26" name="矩形: 圆角 25"/>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中宋" panose="02010600040101010101" charset="-122"/>
                  <a:ea typeface="华文中宋" panose="02010600040101010101" charset="-122"/>
                  <a:cs typeface="Times New Roman" panose="02020503050405090304" charset="0"/>
                </a:endParaRPr>
              </a:p>
            </p:txBody>
          </p:sp>
          <p:sp>
            <p:nvSpPr>
              <p:cNvPr id="27" name="矩形 26"/>
              <p:cNvSpPr/>
              <p:nvPr/>
            </p:nvSpPr>
            <p:spPr>
              <a:xfrm>
                <a:off x="1337329" y="1792915"/>
                <a:ext cx="2240242" cy="317393"/>
              </a:xfrm>
              <a:prstGeom prst="rect">
                <a:avLst/>
              </a:prstGeom>
            </p:spPr>
            <p:txBody>
              <a:bodyPr wrap="square">
                <a:spAutoFit/>
              </a:bodyPr>
              <a:lstStyle/>
              <a:p>
                <a:r>
                  <a:rPr lang="zh-CN" altLang="en-US" sz="2000" dirty="0">
                    <a:solidFill>
                      <a:schemeClr val="tx1">
                        <a:lumMod val="75000"/>
                        <a:lumOff val="25000"/>
                      </a:schemeClr>
                    </a:solidFill>
                    <a:latin typeface="华文中宋" panose="02010600040101010101" charset="-122"/>
                    <a:ea typeface="华文中宋" panose="02010600040101010101" charset="-122"/>
                    <a:cs typeface="+mn-ea"/>
                    <a:sym typeface="+mn-lt"/>
                  </a:rPr>
                  <a:t>搜索推荐功能未完善</a:t>
                </a:r>
                <a:endParaRPr lang="zh-CN" altLang="en-US" sz="20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28" name="文本框 27"/>
              <p:cNvSpPr txBox="1"/>
              <p:nvPr/>
            </p:nvSpPr>
            <p:spPr>
              <a:xfrm>
                <a:off x="1261971" y="2149396"/>
                <a:ext cx="3386229" cy="586772"/>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目前，由于工作量的考虑，我们的项目暂未实现搜索推荐功能；后续可能结合</a:t>
                </a:r>
                <a:r>
                  <a:rPr lang="en-US" altLang="zh-CN" sz="14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AI</a:t>
                </a:r>
                <a:r>
                  <a:rPr lang="zh-CN" altLang="en-US" sz="14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等技术实现相关功能</a:t>
                </a:r>
                <a:endParaRPr lang="zh-CN" altLang="en-US" sz="14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p:txBody>
          </p:sp>
        </p:grpSp>
      </p:grpSp>
      <p:grpSp>
        <p:nvGrpSpPr>
          <p:cNvPr id="48" name="组合 47"/>
          <p:cNvGrpSpPr>
            <a:grpSpLocks noChangeAspect="1"/>
          </p:cNvGrpSpPr>
          <p:nvPr/>
        </p:nvGrpSpPr>
        <p:grpSpPr>
          <a:xfrm>
            <a:off x="874129" y="4319335"/>
            <a:ext cx="10443741" cy="2128618"/>
            <a:chOff x="1387536" y="1734813"/>
            <a:chExt cx="8312271" cy="1694187"/>
          </a:xfrm>
        </p:grpSpPr>
        <p:grpSp>
          <p:nvGrpSpPr>
            <p:cNvPr id="49" name="组合 48"/>
            <p:cNvGrpSpPr/>
            <p:nvPr/>
          </p:nvGrpSpPr>
          <p:grpSpPr>
            <a:xfrm>
              <a:off x="1387536" y="1734813"/>
              <a:ext cx="3747943" cy="1694187"/>
              <a:chOff x="1074870" y="1597661"/>
              <a:chExt cx="3747943" cy="1694187"/>
            </a:xfrm>
          </p:grpSpPr>
          <p:sp>
            <p:nvSpPr>
              <p:cNvPr id="55" name="矩形: 圆角 54"/>
              <p:cNvSpPr/>
              <p:nvPr/>
            </p:nvSpPr>
            <p:spPr>
              <a:xfrm>
                <a:off x="1074870" y="1659218"/>
                <a:ext cx="3747943"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中宋" panose="02010600040101010101" charset="-122"/>
                  <a:ea typeface="华文中宋" panose="02010600040101010101" charset="-122"/>
                  <a:cs typeface="Times New Roman" panose="02020503050405090304" charset="0"/>
                </a:endParaRPr>
              </a:p>
            </p:txBody>
          </p:sp>
          <p:sp>
            <p:nvSpPr>
              <p:cNvPr id="56" name="矩形: 圆角 55"/>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中宋" panose="02010600040101010101" charset="-122"/>
                  <a:ea typeface="华文中宋" panose="02010600040101010101" charset="-122"/>
                  <a:cs typeface="Times New Roman" panose="02020503050405090304" charset="0"/>
                </a:endParaRPr>
              </a:p>
            </p:txBody>
          </p:sp>
          <p:sp>
            <p:nvSpPr>
              <p:cNvPr id="57" name="矩形 56"/>
              <p:cNvSpPr/>
              <p:nvPr/>
            </p:nvSpPr>
            <p:spPr>
              <a:xfrm>
                <a:off x="1337329" y="1792915"/>
                <a:ext cx="2754627" cy="317393"/>
              </a:xfrm>
              <a:prstGeom prst="rect">
                <a:avLst/>
              </a:prstGeom>
            </p:spPr>
            <p:txBody>
              <a:bodyPr wrap="square">
                <a:spAutoFit/>
              </a:bodyPr>
              <a:lstStyle/>
              <a:p>
                <a:r>
                  <a:rPr lang="zh-CN" altLang="en-US" sz="2000" dirty="0">
                    <a:solidFill>
                      <a:schemeClr val="tx1">
                        <a:lumMod val="75000"/>
                        <a:lumOff val="25000"/>
                      </a:schemeClr>
                    </a:solidFill>
                    <a:latin typeface="华文中宋" panose="02010600040101010101" charset="-122"/>
                    <a:ea typeface="华文中宋" panose="02010600040101010101" charset="-122"/>
                    <a:cs typeface="+mn-ea"/>
                    <a:sym typeface="+mn-lt"/>
                  </a:rPr>
                  <a:t>产品全流程自动化程度不高</a:t>
                </a:r>
                <a:endParaRPr lang="zh-CN" altLang="en-US" sz="20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58" name="文本框 57"/>
              <p:cNvSpPr txBox="1"/>
              <p:nvPr/>
            </p:nvSpPr>
            <p:spPr>
              <a:xfrm>
                <a:off x="1261971" y="2149396"/>
                <a:ext cx="3386229" cy="844022"/>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华文中宋" panose="02010600040101010101" charset="-122"/>
                    <a:ea typeface="华文中宋" panose="02010600040101010101" charset="-122"/>
                    <a:cs typeface="Times New Roman" panose="02020503050405090304" charset="0"/>
                  </a:rPr>
                  <a:t>目前，产品开发与部署全流程自动化程度仍然有待提升；如，产品部署流程依然较为复杂且有待人工介入；相关配置较为繁琐；等。</a:t>
                </a:r>
                <a:endParaRPr lang="zh-CN" altLang="en-US" sz="1400" dirty="0">
                  <a:solidFill>
                    <a:schemeClr val="tx1">
                      <a:lumMod val="75000"/>
                      <a:lumOff val="25000"/>
                    </a:schemeClr>
                  </a:solidFill>
                  <a:latin typeface="华文中宋" panose="02010600040101010101" charset="-122"/>
                  <a:ea typeface="华文中宋" panose="02010600040101010101" charset="-122"/>
                  <a:cs typeface="Times New Roman" panose="02020503050405090304" charset="0"/>
                </a:endParaRPr>
              </a:p>
            </p:txBody>
          </p:sp>
        </p:grpSp>
        <p:grpSp>
          <p:nvGrpSpPr>
            <p:cNvPr id="50" name="组合 49"/>
            <p:cNvGrpSpPr/>
            <p:nvPr/>
          </p:nvGrpSpPr>
          <p:grpSpPr>
            <a:xfrm>
              <a:off x="5951864" y="1734813"/>
              <a:ext cx="3747943" cy="1694187"/>
              <a:chOff x="1074870" y="1597661"/>
              <a:chExt cx="3747943" cy="1694187"/>
            </a:xfrm>
          </p:grpSpPr>
          <p:sp>
            <p:nvSpPr>
              <p:cNvPr id="51" name="矩形: 圆角 50"/>
              <p:cNvSpPr/>
              <p:nvPr/>
            </p:nvSpPr>
            <p:spPr>
              <a:xfrm>
                <a:off x="1074870" y="1659218"/>
                <a:ext cx="3747943"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中宋" panose="02010600040101010101" charset="-122"/>
                  <a:ea typeface="华文中宋" panose="02010600040101010101" charset="-122"/>
                  <a:cs typeface="Times New Roman" panose="02020503050405090304" charset="0"/>
                </a:endParaRPr>
              </a:p>
            </p:txBody>
          </p:sp>
          <p:sp>
            <p:nvSpPr>
              <p:cNvPr id="52" name="矩形: 圆角 51"/>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华文中宋" panose="02010600040101010101" charset="-122"/>
                  <a:ea typeface="华文中宋" panose="02010600040101010101" charset="-122"/>
                  <a:cs typeface="Times New Roman" panose="02020503050405090304" charset="0"/>
                </a:endParaRPr>
              </a:p>
            </p:txBody>
          </p:sp>
          <p:sp>
            <p:nvSpPr>
              <p:cNvPr id="53" name="矩形 52"/>
              <p:cNvSpPr/>
              <p:nvPr/>
            </p:nvSpPr>
            <p:spPr>
              <a:xfrm>
                <a:off x="1337329" y="1792915"/>
                <a:ext cx="2240242" cy="317393"/>
              </a:xfrm>
              <a:prstGeom prst="rect">
                <a:avLst/>
              </a:prstGeom>
            </p:spPr>
            <p:txBody>
              <a:bodyPr wrap="square">
                <a:spAutoFit/>
              </a:bodyPr>
              <a:lstStyle/>
              <a:p>
                <a:r>
                  <a:rPr lang="zh-CN" altLang="en-US" sz="2000" dirty="0">
                    <a:solidFill>
                      <a:schemeClr val="tx1">
                        <a:lumMod val="75000"/>
                        <a:lumOff val="25000"/>
                      </a:schemeClr>
                    </a:solidFill>
                    <a:latin typeface="华文中宋" panose="02010600040101010101" charset="-122"/>
                    <a:ea typeface="华文中宋" panose="02010600040101010101" charset="-122"/>
                    <a:cs typeface="+mn-ea"/>
                    <a:sym typeface="+mn-lt"/>
                  </a:rPr>
                  <a:t>系统可靠性有待提高</a:t>
                </a:r>
                <a:endParaRPr lang="zh-CN" altLang="en-US" sz="20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54" name="文本框 53"/>
              <p:cNvSpPr txBox="1"/>
              <p:nvPr/>
            </p:nvSpPr>
            <p:spPr>
              <a:xfrm>
                <a:off x="1261971" y="2149396"/>
                <a:ext cx="3386229" cy="844022"/>
              </a:xfrm>
              <a:prstGeom prst="rect">
                <a:avLst/>
              </a:prstGeom>
              <a:noFill/>
            </p:spPr>
            <p:txBody>
              <a:bodyPr wrap="square">
                <a:spAutoFit/>
              </a:bodyPr>
              <a:lstStyle/>
              <a:p>
                <a:pPr>
                  <a:lnSpc>
                    <a:spcPct val="150000"/>
                  </a:lnSpc>
                </a:pPr>
                <a:r>
                  <a:rPr lang="zh-CN" altLang="en-US" sz="1400" dirty="0">
                    <a:solidFill>
                      <a:schemeClr val="tx1">
                        <a:lumMod val="75000"/>
                        <a:lumOff val="25000"/>
                      </a:schemeClr>
                    </a:solidFill>
                    <a:latin typeface="华文中宋" panose="02010600040101010101" charset="-122"/>
                    <a:ea typeface="华文中宋" panose="02010600040101010101" charset="-122"/>
                    <a:cs typeface="Times New Roman" panose="02020503050405090304" charset="0"/>
                  </a:rPr>
                  <a:t>目前，项目并没有着重考虑可靠性问题，部分服务故障可能对系统造成严重影响。后续需要针对可靠性进行专门的分析优化。</a:t>
                </a:r>
                <a:endParaRPr lang="zh-CN" altLang="en-US" sz="1400" dirty="0">
                  <a:solidFill>
                    <a:schemeClr val="tx1">
                      <a:lumMod val="75000"/>
                      <a:lumOff val="25000"/>
                    </a:schemeClr>
                  </a:solidFill>
                  <a:latin typeface="华文中宋" panose="02010600040101010101" charset="-122"/>
                  <a:ea typeface="华文中宋" panose="02010600040101010101" charset="-122"/>
                  <a:cs typeface="Times New Roman" panose="02020503050405090304" charset="0"/>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rPr>
              <a:t>07</a:t>
            </a:r>
            <a:endPar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华文中宋" panose="02010600040101010101" charset="-122"/>
              <a:ea typeface="华文中宋" panose="02010600040101010101" charset="-122"/>
              <a:cs typeface="Times New Roman" panose="02020503050405090304" charset="0"/>
            </a:endParaRPr>
          </a:p>
        </p:txBody>
      </p:sp>
      <p:sp>
        <p:nvSpPr>
          <p:cNvPr id="14" name="文本框 13"/>
          <p:cNvSpPr txBox="1"/>
          <p:nvPr/>
        </p:nvSpPr>
        <p:spPr>
          <a:xfrm>
            <a:off x="4488826" y="2967332"/>
            <a:ext cx="3214348" cy="923330"/>
          </a:xfrm>
          <a:prstGeom prst="rect">
            <a:avLst/>
          </a:prstGeom>
          <a:noFill/>
        </p:spPr>
        <p:txBody>
          <a:bodyPr wrap="square" rtlCol="0">
            <a:spAutoFit/>
          </a:bodyPr>
          <a:lstStyle/>
          <a:p>
            <a:r>
              <a:rPr lang="zh-CN" altLang="en-US" sz="5400" spc="300" dirty="0">
                <a:latin typeface="华文中宋" panose="02010600040101010101" charset="-122"/>
                <a:ea typeface="华文中宋" panose="02010600040101010101" charset="-122"/>
                <a:cs typeface="Times New Roman" panose="02020503050405090304" charset="0"/>
              </a:rPr>
              <a:t>团队反思</a:t>
            </a:r>
            <a:endParaRPr lang="zh-CN" altLang="en-US" sz="5400" spc="300" dirty="0">
              <a:latin typeface="华文中宋" panose="02010600040101010101" charset="-122"/>
              <a:ea typeface="华文中宋" panose="02010600040101010101" charset="-122"/>
              <a:cs typeface="Times New Roman" panose="020205030504050903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197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团队反思</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cxnSp>
        <p:nvCxnSpPr>
          <p:cNvPr id="5" name="直接连接符 4"/>
          <p:cNvCxnSpPr/>
          <p:nvPr/>
        </p:nvCxnSpPr>
        <p:spPr>
          <a:xfrm>
            <a:off x="766762" y="3990975"/>
            <a:ext cx="1065847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457450" y="3900488"/>
            <a:ext cx="180973" cy="180973"/>
          </a:xfrm>
          <a:prstGeom prst="ellipse">
            <a:avLst/>
          </a:prstGeom>
          <a:solidFill>
            <a:srgbClr val="384D8F"/>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10" name="椭圆 9"/>
          <p:cNvSpPr/>
          <p:nvPr/>
        </p:nvSpPr>
        <p:spPr>
          <a:xfrm>
            <a:off x="9553577" y="3900488"/>
            <a:ext cx="180973" cy="180973"/>
          </a:xfrm>
          <a:prstGeom prst="ellipse">
            <a:avLst/>
          </a:prstGeom>
          <a:solidFill>
            <a:srgbClr val="384D8F"/>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11" name="椭圆 10"/>
          <p:cNvSpPr/>
          <p:nvPr/>
        </p:nvSpPr>
        <p:spPr>
          <a:xfrm>
            <a:off x="4822826" y="3900488"/>
            <a:ext cx="180973" cy="180973"/>
          </a:xfrm>
          <a:prstGeom prst="ellipse">
            <a:avLst/>
          </a:prstGeom>
          <a:solidFill>
            <a:srgbClr val="384D8F"/>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12" name="椭圆 11"/>
          <p:cNvSpPr/>
          <p:nvPr/>
        </p:nvSpPr>
        <p:spPr>
          <a:xfrm>
            <a:off x="7188202" y="3900488"/>
            <a:ext cx="180973" cy="180973"/>
          </a:xfrm>
          <a:prstGeom prst="ellipse">
            <a:avLst/>
          </a:prstGeom>
          <a:solidFill>
            <a:srgbClr val="384D8F"/>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grpSp>
        <p:nvGrpSpPr>
          <p:cNvPr id="13" name="组合 12"/>
          <p:cNvGrpSpPr/>
          <p:nvPr/>
        </p:nvGrpSpPr>
        <p:grpSpPr>
          <a:xfrm>
            <a:off x="2547936" y="3460832"/>
            <a:ext cx="4724402" cy="253917"/>
            <a:chOff x="2547936" y="3088979"/>
            <a:chExt cx="4724402" cy="540046"/>
          </a:xfrm>
        </p:grpSpPr>
        <p:cxnSp>
          <p:nvCxnSpPr>
            <p:cNvPr id="14" name="直接连接符 13"/>
            <p:cNvCxnSpPr/>
            <p:nvPr/>
          </p:nvCxnSpPr>
          <p:spPr>
            <a:xfrm>
              <a:off x="2547936" y="3088979"/>
              <a:ext cx="0" cy="540046"/>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72338" y="3088979"/>
              <a:ext cx="0" cy="540046"/>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4910137" y="4231979"/>
            <a:ext cx="4724401" cy="323842"/>
            <a:chOff x="4910137" y="4146254"/>
            <a:chExt cx="4724401" cy="540046"/>
          </a:xfrm>
        </p:grpSpPr>
        <p:cxnSp>
          <p:nvCxnSpPr>
            <p:cNvPr id="17" name="直接连接符 16"/>
            <p:cNvCxnSpPr/>
            <p:nvPr/>
          </p:nvCxnSpPr>
          <p:spPr>
            <a:xfrm>
              <a:off x="9634538" y="4146254"/>
              <a:ext cx="0" cy="540046"/>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910137" y="4146254"/>
              <a:ext cx="0" cy="540046"/>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1074870" y="1683386"/>
            <a:ext cx="3747943" cy="1694187"/>
            <a:chOff x="1074870" y="1597661"/>
            <a:chExt cx="3747943" cy="1694187"/>
          </a:xfrm>
        </p:grpSpPr>
        <p:sp>
          <p:nvSpPr>
            <p:cNvPr id="20" name="矩形: 圆角 19"/>
            <p:cNvSpPr/>
            <p:nvPr/>
          </p:nvSpPr>
          <p:spPr>
            <a:xfrm>
              <a:off x="1074870" y="1659218"/>
              <a:ext cx="3747943"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21" name="矩形: 圆角 20"/>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22" name="矩形 21"/>
            <p:cNvSpPr/>
            <p:nvPr/>
          </p:nvSpPr>
          <p:spPr>
            <a:xfrm>
              <a:off x="1337328" y="1792915"/>
              <a:ext cx="2871045" cy="384721"/>
            </a:xfrm>
            <a:prstGeom prst="rect">
              <a:avLst/>
            </a:prstGeom>
          </p:spPr>
          <p:txBody>
            <a:bodyPr wrap="square">
              <a:spAutoFit/>
            </a:bodyPr>
            <a:lstStyle/>
            <a:p>
              <a:r>
                <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rPr>
                <a:t>开发进度管理不严谨</a:t>
              </a:r>
              <a:endPar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23" name="文本框 22"/>
            <p:cNvSpPr txBox="1"/>
            <p:nvPr/>
          </p:nvSpPr>
          <p:spPr>
            <a:xfrm>
              <a:off x="1261971" y="2149396"/>
              <a:ext cx="3386229" cy="830997"/>
            </a:xfrm>
            <a:prstGeom prst="rect">
              <a:avLst/>
            </a:prstGeom>
            <a:noFill/>
          </p:spPr>
          <p:txBody>
            <a:bodyPr wrap="square">
              <a:spAutoFit/>
            </a:bodyPr>
            <a:lstStyle/>
            <a:p>
              <a:r>
                <a:rPr lang="zh-CN" altLang="en-US" sz="1200" dirty="0">
                  <a:latin typeface="华文中宋" panose="02010600040101010101" charset="-122"/>
                  <a:ea typeface="华文中宋" panose="02010600040101010101" charset="-122"/>
                  <a:cs typeface="Times New Roman" panose="02020503050405090304" charset="0"/>
                </a:rPr>
                <a:t>初期缺乏有效的开发进度管理，团队对任务的分配和时间预估过于乐观，最终导致进度滞后。</a:t>
              </a:r>
              <a:r>
                <a:rPr lang="zh-CN" altLang="en-US" sz="1200" b="1" dirty="0">
                  <a:latin typeface="华文中宋" panose="02010600040101010101" charset="-122"/>
                  <a:ea typeface="华文中宋" panose="02010600040101010101" charset="-122"/>
                  <a:cs typeface="Times New Roman" panose="02020503050405090304" charset="0"/>
                </a:rPr>
                <a:t>改进措施</a:t>
              </a:r>
              <a:r>
                <a:rPr lang="zh-CN" altLang="en-US" sz="1200" dirty="0">
                  <a:latin typeface="华文中宋" panose="02010600040101010101" charset="-122"/>
                  <a:ea typeface="华文中宋" panose="02010600040101010101" charset="-122"/>
                  <a:cs typeface="Times New Roman" panose="02020503050405090304" charset="0"/>
                </a:rPr>
                <a:t>：加强进度管理，合理评估每个任务的开发时间，定期检查项目进度，及时调整计划。</a:t>
              </a:r>
              <a:endParaRPr lang="zh-CN" altLang="en-US" sz="1200" dirty="0">
                <a:latin typeface="华文中宋" panose="02010600040101010101" charset="-122"/>
                <a:ea typeface="华文中宋" panose="02010600040101010101" charset="-122"/>
                <a:cs typeface="Times New Roman" panose="02020503050405090304" charset="0"/>
              </a:endParaRPr>
            </a:p>
          </p:txBody>
        </p:sp>
      </p:grpSp>
      <p:grpSp>
        <p:nvGrpSpPr>
          <p:cNvPr id="24" name="组合 23"/>
          <p:cNvGrpSpPr/>
          <p:nvPr/>
        </p:nvGrpSpPr>
        <p:grpSpPr>
          <a:xfrm>
            <a:off x="5639198" y="1683386"/>
            <a:ext cx="3747943" cy="1707148"/>
            <a:chOff x="1074870" y="1597661"/>
            <a:chExt cx="3747943" cy="1707148"/>
          </a:xfrm>
        </p:grpSpPr>
        <p:sp>
          <p:nvSpPr>
            <p:cNvPr id="25" name="矩形: 圆角 24"/>
            <p:cNvSpPr/>
            <p:nvPr/>
          </p:nvSpPr>
          <p:spPr>
            <a:xfrm>
              <a:off x="1074870" y="1659218"/>
              <a:ext cx="3747943"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26" name="矩形: 圆角 25"/>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27" name="矩形 26"/>
            <p:cNvSpPr/>
            <p:nvPr/>
          </p:nvSpPr>
          <p:spPr>
            <a:xfrm>
              <a:off x="1337329" y="1792915"/>
              <a:ext cx="2240242" cy="384721"/>
            </a:xfrm>
            <a:prstGeom prst="rect">
              <a:avLst/>
            </a:prstGeom>
          </p:spPr>
          <p:txBody>
            <a:bodyPr wrap="square">
              <a:spAutoFit/>
            </a:bodyPr>
            <a:lstStyle/>
            <a:p>
              <a:r>
                <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rPr>
                <a:t>团队沟通不畅</a:t>
              </a:r>
              <a:endPar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28" name="文本框 27"/>
            <p:cNvSpPr txBox="1"/>
            <p:nvPr/>
          </p:nvSpPr>
          <p:spPr>
            <a:xfrm>
              <a:off x="1255726" y="2104480"/>
              <a:ext cx="3386229" cy="1200329"/>
            </a:xfrm>
            <a:prstGeom prst="rect">
              <a:avLst/>
            </a:prstGeom>
            <a:noFill/>
          </p:spPr>
          <p:txBody>
            <a:bodyPr wrap="square">
              <a:spAutoFit/>
            </a:bodyPr>
            <a:lstStyle/>
            <a:p>
              <a:r>
                <a:rPr lang="zh-CN" altLang="en-US" sz="1200" dirty="0">
                  <a:latin typeface="华文中宋" panose="02010600040101010101" charset="-122"/>
                  <a:ea typeface="华文中宋" panose="02010600040101010101" charset="-122"/>
                  <a:cs typeface="Times New Roman" panose="02020503050405090304" charset="0"/>
                </a:rPr>
                <a:t>开发过程中，各个团队成员的沟通频率和方式不够规范，尤其是跨部门沟通不顺畅，需求变更或技术实现的沟通不及时，导致开发进度和质量受到了影响，出现了较多返工和修正。</a:t>
              </a:r>
              <a:endParaRPr lang="en-US" altLang="zh-CN" sz="1200" dirty="0">
                <a:latin typeface="华文中宋" panose="02010600040101010101" charset="-122"/>
                <a:ea typeface="华文中宋" panose="02010600040101010101" charset="-122"/>
                <a:cs typeface="Times New Roman" panose="02020503050405090304" charset="0"/>
              </a:endParaRPr>
            </a:p>
            <a:p>
              <a:r>
                <a:rPr lang="zh-CN" altLang="en-US" sz="1200" b="1" dirty="0">
                  <a:latin typeface="华文中宋" panose="02010600040101010101" charset="-122"/>
                  <a:ea typeface="华文中宋" panose="02010600040101010101" charset="-122"/>
                  <a:cs typeface="Times New Roman" panose="02020503050405090304" charset="0"/>
                </a:rPr>
                <a:t>改进措施</a:t>
              </a:r>
              <a:r>
                <a:rPr lang="zh-CN" altLang="en-US" sz="1200" dirty="0">
                  <a:latin typeface="华文中宋" panose="02010600040101010101" charset="-122"/>
                  <a:ea typeface="华文中宋" panose="02010600040101010101" charset="-122"/>
                  <a:cs typeface="Times New Roman" panose="02020503050405090304" charset="0"/>
                </a:rPr>
                <a:t>：定期召开项目进度会议，确保各团队之间的信息共享，及时沟通技术和需求上的变化。</a:t>
              </a:r>
              <a:endParaRPr lang="zh-CN" altLang="en-US" sz="1200" dirty="0">
                <a:latin typeface="华文中宋" panose="02010600040101010101" charset="-122"/>
                <a:ea typeface="华文中宋" panose="02010600040101010101" charset="-122"/>
                <a:cs typeface="Times New Roman" panose="02020503050405090304" charset="0"/>
              </a:endParaRPr>
            </a:p>
          </p:txBody>
        </p:sp>
      </p:grpSp>
      <p:grpSp>
        <p:nvGrpSpPr>
          <p:cNvPr id="29" name="组合 28"/>
          <p:cNvGrpSpPr/>
          <p:nvPr/>
        </p:nvGrpSpPr>
        <p:grpSpPr>
          <a:xfrm>
            <a:off x="2547936" y="4650735"/>
            <a:ext cx="3747943" cy="1694187"/>
            <a:chOff x="1074870" y="1597661"/>
            <a:chExt cx="3747943" cy="1694187"/>
          </a:xfrm>
        </p:grpSpPr>
        <p:sp>
          <p:nvSpPr>
            <p:cNvPr id="30" name="矩形: 圆角 29"/>
            <p:cNvSpPr/>
            <p:nvPr/>
          </p:nvSpPr>
          <p:spPr>
            <a:xfrm>
              <a:off x="1074870" y="1659218"/>
              <a:ext cx="3747943"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31" name="矩形: 圆角 30"/>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32" name="矩形 31"/>
            <p:cNvSpPr/>
            <p:nvPr/>
          </p:nvSpPr>
          <p:spPr>
            <a:xfrm>
              <a:off x="1337329" y="1792915"/>
              <a:ext cx="2240242" cy="384721"/>
            </a:xfrm>
            <a:prstGeom prst="rect">
              <a:avLst/>
            </a:prstGeom>
          </p:spPr>
          <p:txBody>
            <a:bodyPr wrap="square">
              <a:spAutoFit/>
            </a:bodyPr>
            <a:lstStyle/>
            <a:p>
              <a:r>
                <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rPr>
                <a:t>版本管理不清晰</a:t>
              </a:r>
              <a:endPar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33" name="文本框 32"/>
            <p:cNvSpPr txBox="1"/>
            <p:nvPr/>
          </p:nvSpPr>
          <p:spPr>
            <a:xfrm>
              <a:off x="1261971" y="2149396"/>
              <a:ext cx="3386229" cy="1015663"/>
            </a:xfrm>
            <a:prstGeom prst="rect">
              <a:avLst/>
            </a:prstGeom>
            <a:noFill/>
          </p:spPr>
          <p:txBody>
            <a:bodyPr wrap="square">
              <a:spAutoFit/>
            </a:bodyPr>
            <a:lstStyle/>
            <a:p>
              <a:r>
                <a:rPr lang="zh-CN" altLang="en-US" sz="1200" dirty="0">
                  <a:latin typeface="华文中宋" panose="02010600040101010101" charset="-122"/>
                  <a:ea typeface="华文中宋" panose="02010600040101010101" charset="-122"/>
                  <a:cs typeface="Times New Roman" panose="02020503050405090304" charset="0"/>
                </a:rPr>
                <a:t>微服务的版本管理未做到规范化，多个版本的服务间存在冲突，系统的功能整合与测试在开发中变得复杂。</a:t>
              </a:r>
              <a:endParaRPr lang="zh-CN" altLang="en-US" sz="1200" dirty="0">
                <a:latin typeface="华文中宋" panose="02010600040101010101" charset="-122"/>
                <a:ea typeface="华文中宋" panose="02010600040101010101" charset="-122"/>
                <a:cs typeface="Times New Roman" panose="02020503050405090304" charset="0"/>
              </a:endParaRPr>
            </a:p>
            <a:p>
              <a:r>
                <a:rPr lang="zh-CN" altLang="en-US" sz="1200" b="1" dirty="0">
                  <a:latin typeface="华文中宋" panose="02010600040101010101" charset="-122"/>
                  <a:ea typeface="华文中宋" panose="02010600040101010101" charset="-122"/>
                  <a:cs typeface="Times New Roman" panose="02020503050405090304" charset="0"/>
                </a:rPr>
                <a:t>改进措施</a:t>
              </a:r>
              <a:r>
                <a:rPr lang="zh-CN" altLang="en-US" sz="1200" dirty="0">
                  <a:latin typeface="华文中宋" panose="02010600040101010101" charset="-122"/>
                  <a:ea typeface="华文中宋" panose="02010600040101010101" charset="-122"/>
                  <a:cs typeface="Times New Roman" panose="02020503050405090304" charset="0"/>
                </a:rPr>
                <a:t>：实施统一的版本管理规范，确保各微服务版本的兼容性，并清晰记录版本变化。</a:t>
              </a:r>
              <a:endParaRPr lang="zh-CN" altLang="en-US" sz="1200" dirty="0">
                <a:latin typeface="华文中宋" panose="02010600040101010101" charset="-122"/>
                <a:ea typeface="华文中宋" panose="02010600040101010101" charset="-122"/>
                <a:cs typeface="Times New Roman" panose="02020503050405090304" charset="0"/>
              </a:endParaRPr>
            </a:p>
          </p:txBody>
        </p:sp>
      </p:grpSp>
      <p:grpSp>
        <p:nvGrpSpPr>
          <p:cNvPr id="34" name="组合 33"/>
          <p:cNvGrpSpPr/>
          <p:nvPr/>
        </p:nvGrpSpPr>
        <p:grpSpPr>
          <a:xfrm>
            <a:off x="7112264" y="4650735"/>
            <a:ext cx="3747943" cy="1694187"/>
            <a:chOff x="1074870" y="1597661"/>
            <a:chExt cx="3747943" cy="1694187"/>
          </a:xfrm>
        </p:grpSpPr>
        <p:sp>
          <p:nvSpPr>
            <p:cNvPr id="35" name="矩形: 圆角 34"/>
            <p:cNvSpPr/>
            <p:nvPr/>
          </p:nvSpPr>
          <p:spPr>
            <a:xfrm>
              <a:off x="1074870" y="1659218"/>
              <a:ext cx="3747943" cy="1632630"/>
            </a:xfrm>
            <a:prstGeom prst="roundRect">
              <a:avLst>
                <a:gd name="adj" fmla="val 95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36" name="矩形: 圆角 35"/>
            <p:cNvSpPr/>
            <p:nvPr/>
          </p:nvSpPr>
          <p:spPr>
            <a:xfrm>
              <a:off x="1290544" y="1597661"/>
              <a:ext cx="1733546" cy="10476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37" name="矩形 36"/>
            <p:cNvSpPr/>
            <p:nvPr/>
          </p:nvSpPr>
          <p:spPr>
            <a:xfrm>
              <a:off x="1337329" y="1792915"/>
              <a:ext cx="3220518" cy="384721"/>
            </a:xfrm>
            <a:prstGeom prst="rect">
              <a:avLst/>
            </a:prstGeom>
          </p:spPr>
          <p:txBody>
            <a:bodyPr wrap="square">
              <a:spAutoFit/>
            </a:bodyPr>
            <a:lstStyle/>
            <a:p>
              <a:r>
                <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rPr>
                <a:t>现有产品技术服务使用不熟</a:t>
              </a:r>
              <a:endPar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38" name="文本框 37"/>
            <p:cNvSpPr txBox="1"/>
            <p:nvPr/>
          </p:nvSpPr>
          <p:spPr>
            <a:xfrm>
              <a:off x="1261971" y="2149396"/>
              <a:ext cx="3386229" cy="1015663"/>
            </a:xfrm>
            <a:prstGeom prst="rect">
              <a:avLst/>
            </a:prstGeom>
            <a:noFill/>
          </p:spPr>
          <p:txBody>
            <a:bodyPr wrap="square">
              <a:spAutoFit/>
            </a:bodyPr>
            <a:lstStyle/>
            <a:p>
              <a:r>
                <a:rPr lang="zh-CN" altLang="en-US" sz="1200" dirty="0">
                  <a:latin typeface="华文中宋" panose="02010600040101010101" charset="-122"/>
                  <a:ea typeface="华文中宋" panose="02010600040101010101" charset="-122"/>
                  <a:cs typeface="华文中宋" panose="02010600040101010101" charset="-122"/>
                </a:rPr>
                <a:t>团队对部分微服务技术的使用不熟悉，例如，对于部分中间件间的交互，如</a:t>
              </a:r>
              <a:r>
                <a:rPr lang="en-US" altLang="zh-CN" sz="1200" dirty="0" err="1">
                  <a:latin typeface="华文中宋" panose="02010600040101010101" charset="-122"/>
                  <a:ea typeface="华文中宋" panose="02010600040101010101" charset="-122"/>
                  <a:cs typeface="华文中宋" panose="02010600040101010101" charset="-122"/>
                </a:rPr>
                <a:t>nacos</a:t>
              </a:r>
              <a:r>
                <a:rPr lang="zh-CN" altLang="en-US" sz="1200" dirty="0">
                  <a:latin typeface="华文中宋" panose="02010600040101010101" charset="-122"/>
                  <a:ea typeface="华文中宋" panose="02010600040101010101" charset="-122"/>
                  <a:cs typeface="华文中宋" panose="02010600040101010101" charset="-122"/>
                </a:rPr>
                <a:t>与</a:t>
              </a:r>
              <a:r>
                <a:rPr lang="en-US" altLang="zh-CN" sz="1200" dirty="0" err="1">
                  <a:latin typeface="华文中宋" panose="02010600040101010101" charset="-122"/>
                  <a:ea typeface="华文中宋" panose="02010600040101010101" charset="-122"/>
                  <a:cs typeface="华文中宋" panose="02010600040101010101" charset="-122"/>
                </a:rPr>
                <a:t>seata</a:t>
              </a:r>
              <a:r>
                <a:rPr lang="zh-CN" altLang="en-US" sz="1200" dirty="0">
                  <a:latin typeface="华文中宋" panose="02010600040101010101" charset="-122"/>
                  <a:ea typeface="华文中宋" panose="02010600040101010101" charset="-122"/>
                  <a:cs typeface="华文中宋" panose="02010600040101010101" charset="-122"/>
                </a:rPr>
                <a:t>，没有充分认知，在部署过程中造成了一些问题。 </a:t>
              </a:r>
              <a:r>
                <a:rPr lang="zh-CN" altLang="en-US" sz="1200" b="1" dirty="0">
                  <a:latin typeface="华文中宋" panose="02010600040101010101" charset="-122"/>
                  <a:ea typeface="华文中宋" panose="02010600040101010101" charset="-122"/>
                  <a:cs typeface="华文中宋" panose="02010600040101010101" charset="-122"/>
                </a:rPr>
                <a:t>改进措施</a:t>
              </a:r>
              <a:r>
                <a:rPr lang="zh-CN" altLang="en-US" sz="1200" dirty="0">
                  <a:latin typeface="华文中宋" panose="02010600040101010101" charset="-122"/>
                  <a:ea typeface="华文中宋" panose="02010600040101010101" charset="-122"/>
                  <a:cs typeface="华文中宋" panose="02010600040101010101" charset="-122"/>
                </a:rPr>
                <a:t>：组织统一学习，加强组内沟通，确保各成员知识背景的完整性。</a:t>
              </a:r>
              <a:endParaRPr lang="zh-CN" altLang="en-US" sz="1200" dirty="0">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617056" y="3320142"/>
            <a:ext cx="5885543" cy="5885543"/>
            <a:chOff x="3153228" y="486228"/>
            <a:chExt cx="5885543" cy="5885543"/>
          </a:xfrm>
        </p:grpSpPr>
        <p:sp>
          <p:nvSpPr>
            <p:cNvPr id="8" name="椭圆 7"/>
            <p:cNvSpPr/>
            <p:nvPr/>
          </p:nvSpPr>
          <p:spPr>
            <a:xfrm>
              <a:off x="3153228" y="486228"/>
              <a:ext cx="5885543" cy="5885543"/>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
          <p:nvSpPr>
            <p:cNvPr id="12" name="椭圆 11"/>
            <p:cNvSpPr/>
            <p:nvPr/>
          </p:nvSpPr>
          <p:spPr>
            <a:xfrm>
              <a:off x="3739847" y="1072847"/>
              <a:ext cx="4712305" cy="4712305"/>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sym typeface="+mn-lt"/>
              </a:endParaRPr>
            </a:p>
          </p:txBody>
        </p:sp>
        <p:sp>
          <p:nvSpPr>
            <p:cNvPr id="13" name="椭圆 12"/>
            <p:cNvSpPr/>
            <p:nvPr/>
          </p:nvSpPr>
          <p:spPr>
            <a:xfrm>
              <a:off x="4326467" y="1659466"/>
              <a:ext cx="3539067" cy="3539067"/>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sym typeface="+mn-lt"/>
              </a:endParaRPr>
            </a:p>
          </p:txBody>
        </p:sp>
        <p:sp>
          <p:nvSpPr>
            <p:cNvPr id="7" name="椭圆 6"/>
            <p:cNvSpPr/>
            <p:nvPr/>
          </p:nvSpPr>
          <p:spPr>
            <a:xfrm>
              <a:off x="4913086" y="2246085"/>
              <a:ext cx="2365828" cy="2365828"/>
            </a:xfrm>
            <a:prstGeom prst="ellipse">
              <a:avLst/>
            </a:prstGeom>
            <a:solidFill>
              <a:schemeClr val="bg1"/>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
          <p:nvSpPr>
            <p:cNvPr id="5" name="椭圆 4"/>
            <p:cNvSpPr/>
            <p:nvPr/>
          </p:nvSpPr>
          <p:spPr>
            <a:xfrm>
              <a:off x="5302135" y="2635135"/>
              <a:ext cx="1587727" cy="1587727"/>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grpSp>
      <p:sp>
        <p:nvSpPr>
          <p:cNvPr id="15" name="椭圆 14"/>
          <p:cNvSpPr/>
          <p:nvPr/>
        </p:nvSpPr>
        <p:spPr>
          <a:xfrm>
            <a:off x="-1756336" y="4180113"/>
            <a:ext cx="4164103" cy="416410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
        <p:nvSpPr>
          <p:cNvPr id="16" name="椭圆 15"/>
          <p:cNvSpPr/>
          <p:nvPr/>
        </p:nvSpPr>
        <p:spPr>
          <a:xfrm>
            <a:off x="-2390498" y="3545952"/>
            <a:ext cx="5432423" cy="5432423"/>
          </a:xfrm>
          <a:prstGeom prst="ellipse">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
        <p:nvSpPr>
          <p:cNvPr id="23" name="椭圆 22"/>
          <p:cNvSpPr/>
          <p:nvPr/>
        </p:nvSpPr>
        <p:spPr>
          <a:xfrm>
            <a:off x="561794" y="4134071"/>
            <a:ext cx="162106" cy="16210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
        <p:nvSpPr>
          <p:cNvPr id="24" name="椭圆 23"/>
          <p:cNvSpPr/>
          <p:nvPr/>
        </p:nvSpPr>
        <p:spPr>
          <a:xfrm>
            <a:off x="2575759" y="3199964"/>
            <a:ext cx="466166" cy="46616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
        <p:nvSpPr>
          <p:cNvPr id="25" name="椭圆 24"/>
          <p:cNvSpPr/>
          <p:nvPr/>
        </p:nvSpPr>
        <p:spPr>
          <a:xfrm>
            <a:off x="1702293" y="2844291"/>
            <a:ext cx="233083" cy="233083"/>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
        <p:nvSpPr>
          <p:cNvPr id="27" name="圆: 空心 26"/>
          <p:cNvSpPr/>
          <p:nvPr/>
        </p:nvSpPr>
        <p:spPr>
          <a:xfrm>
            <a:off x="10152933" y="-682172"/>
            <a:ext cx="1364343" cy="1364343"/>
          </a:xfrm>
          <a:prstGeom prst="donut">
            <a:avLst>
              <a:gd name="adj" fmla="val 17845"/>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华文中宋" panose="02010600040101010101" charset="-122"/>
              <a:ea typeface="华文中宋" panose="02010600040101010101" charset="-122"/>
              <a:cs typeface="Times New Roman" panose="02020503050405090304" charset="0"/>
            </a:endParaRPr>
          </a:p>
        </p:txBody>
      </p:sp>
      <p:sp>
        <p:nvSpPr>
          <p:cNvPr id="26" name="矩形 25"/>
          <p:cNvSpPr/>
          <p:nvPr/>
        </p:nvSpPr>
        <p:spPr>
          <a:xfrm>
            <a:off x="3391535" y="1691640"/>
            <a:ext cx="8039735" cy="1322070"/>
          </a:xfrm>
          <a:prstGeom prst="rect">
            <a:avLst/>
          </a:prstGeom>
        </p:spPr>
        <p:txBody>
          <a:bodyPr wrap="square">
            <a:spAutoFit/>
          </a:bodyPr>
          <a:lstStyle/>
          <a:p>
            <a:r>
              <a:rPr lang="zh-CN" altLang="en-US" sz="8000" b="1" dirty="0">
                <a:solidFill>
                  <a:srgbClr val="384D8F"/>
                </a:solidFill>
                <a:latin typeface="华文中宋" panose="02010600040101010101" charset="-122"/>
                <a:ea typeface="华文中宋" panose="02010600040101010101" charset="-122"/>
                <a:cs typeface="华文中宋" panose="02010600040101010101" charset="-122"/>
                <a:sym typeface="+mn-lt"/>
              </a:rPr>
              <a:t>请老师批评</a:t>
            </a:r>
            <a:r>
              <a:rPr lang="zh-CN" altLang="en-US" sz="8000" b="1" dirty="0">
                <a:solidFill>
                  <a:srgbClr val="384D8F"/>
                </a:solidFill>
                <a:latin typeface="华文中宋" panose="02010600040101010101" charset="-122"/>
                <a:ea typeface="华文中宋" panose="02010600040101010101" charset="-122"/>
                <a:cs typeface="华文中宋" panose="02010600040101010101" charset="-122"/>
                <a:sym typeface="+mn-lt"/>
              </a:rPr>
              <a:t>指正</a:t>
            </a:r>
            <a:endParaRPr lang="zh-CN" altLang="en-US" sz="8000" b="1" dirty="0">
              <a:solidFill>
                <a:srgbClr val="384D8F"/>
              </a:solidFill>
              <a:latin typeface="华文中宋" panose="02010600040101010101" charset="-122"/>
              <a:ea typeface="华文中宋" panose="02010600040101010101" charset="-122"/>
              <a:cs typeface="华文中宋" panose="02010600040101010101" charset="-122"/>
              <a:sym typeface="+mn-lt"/>
            </a:endParaRPr>
          </a:p>
        </p:txBody>
      </p:sp>
      <p:sp>
        <p:nvSpPr>
          <p:cNvPr id="30" name="矩形 29"/>
          <p:cNvSpPr/>
          <p:nvPr/>
        </p:nvSpPr>
        <p:spPr>
          <a:xfrm>
            <a:off x="3458845" y="2887980"/>
            <a:ext cx="7220585" cy="123825"/>
          </a:xfrm>
          <a:prstGeom prst="rect">
            <a:avLst/>
          </a:prstGeom>
          <a:gradFill flip="none" rotWithShape="1">
            <a:gsLst>
              <a:gs pos="0">
                <a:schemeClr val="bg1"/>
              </a:gs>
              <a:gs pos="10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43" name="圆: 空心 42"/>
          <p:cNvSpPr/>
          <p:nvPr/>
        </p:nvSpPr>
        <p:spPr>
          <a:xfrm>
            <a:off x="10368833" y="5255315"/>
            <a:ext cx="3097704" cy="3097704"/>
          </a:xfrm>
          <a:prstGeom prst="donut">
            <a:avLst>
              <a:gd name="adj" fmla="val 178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华文中宋" panose="02010600040101010101" charset="-122"/>
              <a:ea typeface="华文中宋" panose="02010600040101010101" charset="-122"/>
              <a:cs typeface="Times New Roman" panose="02020503050405090304" charset="0"/>
            </a:endParaRPr>
          </a:p>
        </p:txBody>
      </p:sp>
      <p:sp>
        <p:nvSpPr>
          <p:cNvPr id="45" name="椭圆 44"/>
          <p:cNvSpPr/>
          <p:nvPr/>
        </p:nvSpPr>
        <p:spPr>
          <a:xfrm>
            <a:off x="2933954" y="5676741"/>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677" y="2069041"/>
            <a:ext cx="3539067" cy="3539067"/>
          </a:xfrm>
          <a:prstGeom prst="ellipse">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sym typeface="+mn-lt"/>
            </a:endParaRPr>
          </a:p>
        </p:txBody>
      </p:sp>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322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项目需求</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476" y="2514600"/>
            <a:ext cx="2647950" cy="2647950"/>
          </a:xfrm>
          <a:prstGeom prst="rect">
            <a:avLst/>
          </a:prstGeom>
        </p:spPr>
      </p:pic>
      <p:sp>
        <p:nvSpPr>
          <p:cNvPr id="11" name="椭圆 10"/>
          <p:cNvSpPr/>
          <p:nvPr/>
        </p:nvSpPr>
        <p:spPr>
          <a:xfrm>
            <a:off x="3325231" y="2167065"/>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
        <p:nvSpPr>
          <p:cNvPr id="12" name="椭圆 11"/>
          <p:cNvSpPr/>
          <p:nvPr/>
        </p:nvSpPr>
        <p:spPr>
          <a:xfrm>
            <a:off x="3325231" y="5385329"/>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sp>
        <p:nvSpPr>
          <p:cNvPr id="13" name="椭圆 12"/>
          <p:cNvSpPr/>
          <p:nvPr/>
        </p:nvSpPr>
        <p:spPr>
          <a:xfrm>
            <a:off x="4237515" y="4508254"/>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t="7504" r="76581" b="69484"/>
          <a:stretch>
            <a:fillRect/>
          </a:stretch>
        </p:blipFill>
        <p:spPr>
          <a:xfrm>
            <a:off x="3708137" y="1820646"/>
            <a:ext cx="516180" cy="500441"/>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32526" t="4261" r="43889" b="66161"/>
          <a:stretch>
            <a:fillRect/>
          </a:stretch>
        </p:blipFill>
        <p:spPr>
          <a:xfrm>
            <a:off x="4621213" y="2838356"/>
            <a:ext cx="423347" cy="523808"/>
          </a:xfrm>
          <a:prstGeom prst="rect">
            <a:avLst/>
          </a:prstGeom>
        </p:spPr>
      </p:pic>
      <p:pic>
        <p:nvPicPr>
          <p:cNvPr id="18" name="图片 17"/>
          <p:cNvPicPr>
            <a:picLocks noChangeAspect="1"/>
          </p:cNvPicPr>
          <p:nvPr/>
        </p:nvPicPr>
        <p:blipFill rotWithShape="1">
          <a:blip r:embed="rId5" cstate="print">
            <a:extLst>
              <a:ext uri="{28A0092B-C50C-407E-A947-70E740481C1C}">
                <a14:useLocalDpi xmlns:a14="http://schemas.microsoft.com/office/drawing/2010/main" val="0"/>
              </a:ext>
            </a:extLst>
          </a:blip>
          <a:srcRect l="64912" t="-1598" r="-2790" b="57416"/>
          <a:stretch>
            <a:fillRect/>
          </a:stretch>
        </p:blipFill>
        <p:spPr>
          <a:xfrm>
            <a:off x="4515486" y="4266205"/>
            <a:ext cx="529074" cy="608853"/>
          </a:xfrm>
          <a:prstGeom prst="rect">
            <a:avLst/>
          </a:prstGeom>
        </p:spPr>
      </p:pic>
      <p:sp>
        <p:nvSpPr>
          <p:cNvPr id="19" name="椭圆 18"/>
          <p:cNvSpPr/>
          <p:nvPr/>
        </p:nvSpPr>
        <p:spPr>
          <a:xfrm>
            <a:off x="4237515" y="3037882"/>
            <a:ext cx="124756" cy="124756"/>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mn-ea"/>
              <a:sym typeface="+mn-lt"/>
            </a:endParaRPr>
          </a:p>
        </p:txBody>
      </p:sp>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l="31061" t="65501" r="31061" b="-9683"/>
          <a:stretch>
            <a:fillRect/>
          </a:stretch>
        </p:blipFill>
        <p:spPr>
          <a:xfrm>
            <a:off x="3571147" y="5162550"/>
            <a:ext cx="684867" cy="788138"/>
          </a:xfrm>
          <a:prstGeom prst="rect">
            <a:avLst/>
          </a:prstGeom>
        </p:spPr>
      </p:pic>
      <p:grpSp>
        <p:nvGrpSpPr>
          <p:cNvPr id="5" name="组合 4"/>
          <p:cNvGrpSpPr/>
          <p:nvPr/>
        </p:nvGrpSpPr>
        <p:grpSpPr>
          <a:xfrm>
            <a:off x="4441225" y="1533928"/>
            <a:ext cx="7430998" cy="898131"/>
            <a:chOff x="4441225" y="1411321"/>
            <a:chExt cx="5760734" cy="898131"/>
          </a:xfrm>
        </p:grpSpPr>
        <p:sp>
          <p:nvSpPr>
            <p:cNvPr id="21" name="矩形 20"/>
            <p:cNvSpPr/>
            <p:nvPr/>
          </p:nvSpPr>
          <p:spPr>
            <a:xfrm>
              <a:off x="4441225" y="1687296"/>
              <a:ext cx="2557986" cy="384721"/>
            </a:xfrm>
            <a:prstGeom prst="rect">
              <a:avLst/>
            </a:prstGeom>
          </p:spPr>
          <p:txBody>
            <a:bodyPr wrap="square">
              <a:spAutoFit/>
            </a:bodyPr>
            <a:lstStyle/>
            <a:p>
              <a:r>
                <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rPr>
                <a:t>项目概述</a:t>
              </a:r>
              <a:endPar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23" name="文本框 22"/>
            <p:cNvSpPr txBox="1"/>
            <p:nvPr/>
          </p:nvSpPr>
          <p:spPr>
            <a:xfrm>
              <a:off x="5432739" y="1411321"/>
              <a:ext cx="4769220" cy="898131"/>
            </a:xfrm>
            <a:prstGeom prst="rect">
              <a:avLst/>
            </a:prstGeom>
            <a:noFill/>
          </p:spPr>
          <p:txBody>
            <a:bodyPr wrap="square">
              <a:spAutoFit/>
            </a:bodyPr>
            <a:lstStyle/>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a:t>
              </a:r>
              <a:r>
                <a:rPr lang="en-US" altLang="zh-CN" sz="1200" dirty="0" err="1">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StoreCloud</a:t>
              </a: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是一个创新的电商平台，采用现代化的微服务架构设计，旨在为用户提供高效、灵活且个性化的在线购物体验。该系统通过模块化的服务设计，确保了各个功能模块的独立性和可扩展性，使得系统能够快速响应市场变化和用户需求。</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p:txBody>
        </p:sp>
      </p:grpSp>
      <p:grpSp>
        <p:nvGrpSpPr>
          <p:cNvPr id="24" name="组合 23"/>
          <p:cNvGrpSpPr/>
          <p:nvPr/>
        </p:nvGrpSpPr>
        <p:grpSpPr>
          <a:xfrm>
            <a:off x="4441225" y="5093177"/>
            <a:ext cx="7430997" cy="1729128"/>
            <a:chOff x="4441225" y="1493862"/>
            <a:chExt cx="7430997" cy="1729128"/>
          </a:xfrm>
        </p:grpSpPr>
        <p:sp>
          <p:nvSpPr>
            <p:cNvPr id="25" name="矩形 24"/>
            <p:cNvSpPr/>
            <p:nvPr/>
          </p:nvSpPr>
          <p:spPr>
            <a:xfrm>
              <a:off x="4441225" y="1687296"/>
              <a:ext cx="2557986" cy="384721"/>
            </a:xfrm>
            <a:prstGeom prst="rect">
              <a:avLst/>
            </a:prstGeom>
          </p:spPr>
          <p:txBody>
            <a:bodyPr wrap="square">
              <a:spAutoFit/>
            </a:bodyPr>
            <a:lstStyle/>
            <a:p>
              <a:r>
                <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rPr>
                <a:t>非功能性需求</a:t>
              </a:r>
              <a:endPar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27" name="文本框 26"/>
            <p:cNvSpPr txBox="1"/>
            <p:nvPr/>
          </p:nvSpPr>
          <p:spPr>
            <a:xfrm>
              <a:off x="6415979" y="1493862"/>
              <a:ext cx="5456243" cy="1729128"/>
            </a:xfrm>
            <a:prstGeom prst="rect">
              <a:avLst/>
            </a:prstGeom>
            <a:noFill/>
          </p:spPr>
          <p:txBody>
            <a:bodyPr wrap="square">
              <a:spAutoFit/>
            </a:bodyPr>
            <a:lstStyle/>
            <a:p>
              <a:pPr>
                <a:lnSpc>
                  <a:spcPct val="150000"/>
                </a:lnSpc>
              </a:pPr>
              <a:r>
                <a:rPr lang="zh-CN" altLang="en-US" sz="1200" b="1"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高可用性和可扩展性</a:t>
              </a: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系统需要能够在高并发情况下保持稳定运行，并能够根据业务需求进行扩展。</a:t>
              </a:r>
              <a:endPar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zh-CN" altLang="en-US" sz="1200" b="1"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模块化设计</a:t>
              </a: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系统需要采用模块化设计，确保各个功能模块的独立性和可维护性。</a:t>
              </a:r>
              <a:r>
                <a:rPr lang="zh-CN" altLang="en-US" sz="1200" b="1"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分布式事务管理</a:t>
              </a: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系统需要支持分布式事务管理，确保跨服务操作的数据一致性。</a:t>
              </a:r>
              <a:endPar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zh-CN" altLang="en-US" sz="1200" b="1"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安全性</a:t>
              </a: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用户希望其个人信息和支付信息得到妥善保护，系统需要提供安全的用户认证和数据加密。</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p:txBody>
        </p:sp>
      </p:grpSp>
      <p:grpSp>
        <p:nvGrpSpPr>
          <p:cNvPr id="28" name="组合 27"/>
          <p:cNvGrpSpPr/>
          <p:nvPr/>
        </p:nvGrpSpPr>
        <p:grpSpPr>
          <a:xfrm>
            <a:off x="5428602" y="2548528"/>
            <a:ext cx="6502988" cy="1175130"/>
            <a:chOff x="4441225" y="1353587"/>
            <a:chExt cx="5792428" cy="1175130"/>
          </a:xfrm>
        </p:grpSpPr>
        <p:sp>
          <p:nvSpPr>
            <p:cNvPr id="29" name="矩形 28"/>
            <p:cNvSpPr/>
            <p:nvPr/>
          </p:nvSpPr>
          <p:spPr>
            <a:xfrm>
              <a:off x="4441225" y="1687296"/>
              <a:ext cx="2557986" cy="400110"/>
            </a:xfrm>
            <a:prstGeom prst="rect">
              <a:avLst/>
            </a:prstGeom>
          </p:spPr>
          <p:txBody>
            <a:bodyPr wrap="square">
              <a:spAutoFit/>
            </a:bodyPr>
            <a:lstStyle/>
            <a:p>
              <a:r>
                <a:rPr lang="zh-CN" altLang="en-US" sz="2000" dirty="0">
                  <a:latin typeface="华文中宋" panose="02010600040101010101" charset="-122"/>
                  <a:ea typeface="华文中宋" panose="02010600040101010101" charset="-122"/>
                  <a:cs typeface="Times New Roman" panose="02020503050405090304" charset="0"/>
                </a:rPr>
                <a:t>用户需求</a:t>
              </a:r>
              <a:endParaRPr lang="zh-CN" altLang="en-US" sz="2000" dirty="0">
                <a:latin typeface="华文中宋" panose="02010600040101010101" charset="-122"/>
                <a:ea typeface="华文中宋" panose="02010600040101010101" charset="-122"/>
                <a:cs typeface="Times New Roman" panose="02020503050405090304" charset="0"/>
              </a:endParaRPr>
            </a:p>
          </p:txBody>
        </p:sp>
        <p:sp>
          <p:nvSpPr>
            <p:cNvPr id="31" name="文本框 30"/>
            <p:cNvSpPr txBox="1"/>
            <p:nvPr/>
          </p:nvSpPr>
          <p:spPr>
            <a:xfrm>
              <a:off x="5720217" y="1353587"/>
              <a:ext cx="4513436" cy="1175130"/>
            </a:xfrm>
            <a:prstGeom prst="rect">
              <a:avLst/>
            </a:prstGeom>
            <a:noFill/>
          </p:spPr>
          <p:txBody>
            <a:bodyPr wrap="square">
              <a:spAutoFit/>
            </a:bodyPr>
            <a:lstStyle/>
            <a:p>
              <a:pPr>
                <a:lnSpc>
                  <a:spcPct val="150000"/>
                </a:lnSpc>
              </a:pPr>
              <a:r>
                <a:rPr lang="zh-CN" altLang="en-US" sz="1200" b="1"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高效的购物体验</a:t>
              </a: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用户希望能够快速找到所需商品，系统需要提供高效的商品搜索和分类浏览功能。</a:t>
              </a:r>
              <a:endPar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zh-CN" altLang="en-US" sz="1200" b="1"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灵活的购物流程</a:t>
              </a: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用户希望能够方便地管理购物车、下单和支付，系统需要支持购物车管理、订单创建和多种支付方式。</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p:txBody>
        </p:sp>
      </p:grpSp>
      <p:grpSp>
        <p:nvGrpSpPr>
          <p:cNvPr id="32" name="组合 31"/>
          <p:cNvGrpSpPr/>
          <p:nvPr/>
        </p:nvGrpSpPr>
        <p:grpSpPr>
          <a:xfrm>
            <a:off x="5428602" y="3855280"/>
            <a:ext cx="5845928" cy="1175130"/>
            <a:chOff x="4441225" y="1359873"/>
            <a:chExt cx="5102180" cy="1175130"/>
          </a:xfrm>
        </p:grpSpPr>
        <p:sp>
          <p:nvSpPr>
            <p:cNvPr id="33" name="矩形 32"/>
            <p:cNvSpPr/>
            <p:nvPr/>
          </p:nvSpPr>
          <p:spPr>
            <a:xfrm>
              <a:off x="4441225" y="1687296"/>
              <a:ext cx="2557986" cy="384721"/>
            </a:xfrm>
            <a:prstGeom prst="rect">
              <a:avLst/>
            </a:prstGeom>
          </p:spPr>
          <p:txBody>
            <a:bodyPr wrap="square">
              <a:spAutoFit/>
            </a:bodyPr>
            <a:lstStyle/>
            <a:p>
              <a:r>
                <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rPr>
                <a:t>商家需求</a:t>
              </a:r>
              <a:endPar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35" name="文本框 34"/>
            <p:cNvSpPr txBox="1"/>
            <p:nvPr/>
          </p:nvSpPr>
          <p:spPr>
            <a:xfrm>
              <a:off x="5615235" y="1359873"/>
              <a:ext cx="3928170" cy="1175130"/>
            </a:xfrm>
            <a:prstGeom prst="rect">
              <a:avLst/>
            </a:prstGeom>
            <a:noFill/>
          </p:spPr>
          <p:txBody>
            <a:bodyPr wrap="square">
              <a:spAutoFit/>
            </a:bodyPr>
            <a:lstStyle/>
            <a:p>
              <a:pPr>
                <a:lnSpc>
                  <a:spcPct val="150000"/>
                </a:lnSpc>
              </a:pPr>
              <a:r>
                <a:rPr lang="zh-CN" altLang="en-US" sz="1200" b="1"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商品管理</a:t>
              </a: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商家需要便捷的商品管理功能，包括商品的创建、更新、删除和库存管理。</a:t>
              </a:r>
              <a:endPar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zh-CN" altLang="en-US" sz="1200" b="1"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促销活动</a:t>
              </a: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商家希望能够灵活地设置促销活动，系统需要支持价格调整和优惠活动管理。</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clrChange>
              <a:clrFrom>
                <a:srgbClr val="FEFEFE"/>
              </a:clrFrom>
              <a:clrTo>
                <a:srgbClr val="FEFEFE">
                  <a:alpha val="0"/>
                </a:srgbClr>
              </a:clrTo>
            </a:clrChange>
            <a:extLst>
              <a:ext uri="{28A0092B-C50C-407E-A947-70E740481C1C}">
                <a14:useLocalDpi xmlns:a14="http://schemas.microsoft.com/office/drawing/2010/main" val="0"/>
              </a:ext>
            </a:extLst>
          </a:blip>
          <a:srcRect t="50000"/>
          <a:stretch>
            <a:fillRect/>
          </a:stretch>
        </p:blipFill>
        <p:spPr>
          <a:xfrm>
            <a:off x="6212657" y="4440025"/>
            <a:ext cx="7253925" cy="2417975"/>
          </a:xfrm>
          <a:prstGeom prst="rect">
            <a:avLst/>
          </a:prstGeom>
        </p:spPr>
      </p:pic>
      <p:grpSp>
        <p:nvGrpSpPr>
          <p:cNvPr id="14" name="组合 13"/>
          <p:cNvGrpSpPr/>
          <p:nvPr/>
        </p:nvGrpSpPr>
        <p:grpSpPr>
          <a:xfrm>
            <a:off x="889262" y="1338607"/>
            <a:ext cx="10413475" cy="2318993"/>
            <a:chOff x="958392" y="1432875"/>
            <a:chExt cx="10413475" cy="2318993"/>
          </a:xfrm>
        </p:grpSpPr>
        <p:sp>
          <p:nvSpPr>
            <p:cNvPr id="12" name="矩形: 圆角 11"/>
            <p:cNvSpPr/>
            <p:nvPr/>
          </p:nvSpPr>
          <p:spPr>
            <a:xfrm>
              <a:off x="958392" y="1432875"/>
              <a:ext cx="5137608" cy="2318993"/>
            </a:xfrm>
            <a:prstGeom prst="roundRect">
              <a:avLst>
                <a:gd name="adj" fmla="val 11053"/>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13" name="矩形: 圆角 12"/>
            <p:cNvSpPr/>
            <p:nvPr/>
          </p:nvSpPr>
          <p:spPr>
            <a:xfrm>
              <a:off x="6234259" y="1432875"/>
              <a:ext cx="5137608" cy="2318993"/>
            </a:xfrm>
            <a:prstGeom prst="roundRect">
              <a:avLst>
                <a:gd name="adj" fmla="val 11053"/>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grpSp>
      <p:grpSp>
        <p:nvGrpSpPr>
          <p:cNvPr id="15" name="组合 14"/>
          <p:cNvGrpSpPr/>
          <p:nvPr/>
        </p:nvGrpSpPr>
        <p:grpSpPr>
          <a:xfrm>
            <a:off x="889262" y="3808430"/>
            <a:ext cx="10413475" cy="2318993"/>
            <a:chOff x="958392" y="1432875"/>
            <a:chExt cx="10413475" cy="2318993"/>
          </a:xfrm>
        </p:grpSpPr>
        <p:sp>
          <p:nvSpPr>
            <p:cNvPr id="16" name="矩形: 圆角 15"/>
            <p:cNvSpPr/>
            <p:nvPr/>
          </p:nvSpPr>
          <p:spPr>
            <a:xfrm>
              <a:off x="958392" y="1432875"/>
              <a:ext cx="5137608" cy="2318993"/>
            </a:xfrm>
            <a:prstGeom prst="roundRect">
              <a:avLst>
                <a:gd name="adj" fmla="val 11053"/>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sp>
          <p:nvSpPr>
            <p:cNvPr id="17" name="矩形: 圆角 16"/>
            <p:cNvSpPr/>
            <p:nvPr/>
          </p:nvSpPr>
          <p:spPr>
            <a:xfrm>
              <a:off x="6234259" y="1432875"/>
              <a:ext cx="5137608" cy="2318993"/>
            </a:xfrm>
            <a:prstGeom prst="roundRect">
              <a:avLst>
                <a:gd name="adj" fmla="val 11053"/>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Times New Roman Regular" panose="02020503050405090304" charset="0"/>
                <a:ea typeface="华文中宋" panose="02010600040101010101" charset="-122"/>
                <a:cs typeface="Times New Roman Regular" panose="02020503050405090304" charset="0"/>
              </a:endParaRPr>
            </a:p>
          </p:txBody>
        </p:sp>
      </p:grpSp>
      <p:pic>
        <p:nvPicPr>
          <p:cNvPr id="7" name="图片 6"/>
          <p:cNvPicPr>
            <a:picLocks noChangeAspect="1"/>
          </p:cNvPicPr>
          <p:nvPr/>
        </p:nvPicPr>
        <p:blipFill rotWithShape="1">
          <a:blip r:embed="rId2"/>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3220"/>
          </a:xfrm>
          <a:prstGeom prst="rect">
            <a:avLst/>
          </a:prstGeom>
          <a:noFill/>
        </p:spPr>
        <p:txBody>
          <a:bodyPr wrap="square" rtlCol="0">
            <a:spAutoFit/>
          </a:bodyPr>
          <a:lstStyle/>
          <a:p>
            <a:r>
              <a:rPr lang="zh-CN" altLang="en-US" sz="2800" spc="300" dirty="0">
                <a:latin typeface="Times New Roman Regular" panose="02020503050405090304" charset="0"/>
                <a:ea typeface="华文中宋" panose="02010600040101010101" charset="-122"/>
                <a:cs typeface="Times New Roman" panose="02020503050405090304" charset="0"/>
              </a:rPr>
              <a:t>总体方案</a:t>
            </a:r>
            <a:endParaRPr lang="zh-CN" altLang="en-US" sz="2800" spc="300" dirty="0">
              <a:latin typeface="Times New Roman Regular" panose="02020503050405090304" charset="0"/>
              <a:ea typeface="华文中宋" panose="02010600040101010101" charset="-122"/>
              <a:cs typeface="Times New Roman" panose="02020503050405090304" charset="0"/>
            </a:endParaRPr>
          </a:p>
        </p:txBody>
      </p:sp>
      <p:grpSp>
        <p:nvGrpSpPr>
          <p:cNvPr id="23" name="组合 22"/>
          <p:cNvGrpSpPr/>
          <p:nvPr/>
        </p:nvGrpSpPr>
        <p:grpSpPr>
          <a:xfrm>
            <a:off x="1201264" y="1649139"/>
            <a:ext cx="4327339" cy="1782188"/>
            <a:chOff x="1201264" y="1743407"/>
            <a:chExt cx="4327339" cy="1782188"/>
          </a:xfrm>
        </p:grpSpPr>
        <p:sp>
          <p:nvSpPr>
            <p:cNvPr id="18" name="矩形 17"/>
            <p:cNvSpPr/>
            <p:nvPr/>
          </p:nvSpPr>
          <p:spPr>
            <a:xfrm>
              <a:off x="1201264" y="1743407"/>
              <a:ext cx="2557986" cy="384721"/>
            </a:xfrm>
            <a:prstGeom prst="rect">
              <a:avLst/>
            </a:prstGeom>
          </p:spPr>
          <p:txBody>
            <a:bodyPr wrap="square">
              <a:spAutoFit/>
            </a:bodyPr>
            <a:lstStyle/>
            <a:p>
              <a:r>
                <a:rPr lang="zh-CN" altLang="en-US" sz="1900" dirty="0">
                  <a:solidFill>
                    <a:schemeClr val="tx1">
                      <a:lumMod val="75000"/>
                      <a:lumOff val="25000"/>
                    </a:schemeClr>
                  </a:solidFill>
                  <a:latin typeface="Times New Roman Regular" panose="02020503050405090304" charset="0"/>
                  <a:ea typeface="华文中宋" panose="02010600040101010101" charset="-122"/>
                  <a:cs typeface="+mn-ea"/>
                  <a:sym typeface="+mn-lt"/>
                </a:rPr>
                <a:t>系统架构</a:t>
              </a:r>
              <a:endParaRPr lang="zh-CN" altLang="en-US" sz="19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20" name="矩形: 圆角 19"/>
            <p:cNvSpPr/>
            <p:nvPr/>
          </p:nvSpPr>
          <p:spPr>
            <a:xfrm>
              <a:off x="1283461" y="2249160"/>
              <a:ext cx="3406941" cy="31184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21" name="矩形: 圆角 20"/>
            <p:cNvSpPr/>
            <p:nvPr/>
          </p:nvSpPr>
          <p:spPr>
            <a:xfrm>
              <a:off x="1283462" y="2249160"/>
              <a:ext cx="2131424" cy="311840"/>
            </a:xfrm>
            <a:prstGeom prst="roundRect">
              <a:avLst>
                <a:gd name="adj" fmla="val 50000"/>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r>
                <a:rPr lang="en-US" altLang="zh-CN" sz="1400" dirty="0">
                  <a:effectLst>
                    <a:outerShdw blurRad="38100" dist="38100" dir="2700000" algn="tl">
                      <a:srgbClr val="000000">
                        <a:alpha val="43137"/>
                      </a:srgbClr>
                    </a:outerShdw>
                  </a:effectLst>
                  <a:latin typeface="Times New Roman Regular" panose="02020503050405090304" charset="0"/>
                  <a:ea typeface="华文中宋" panose="02010600040101010101" charset="-122"/>
                  <a:cs typeface="Times New Roman Regular" panose="02020503050405090304" charset="0"/>
                </a:rPr>
                <a:t>75%</a:t>
              </a:r>
              <a:endParaRPr lang="en-US" altLang="zh-CN" sz="1400" dirty="0">
                <a:effectLst>
                  <a:outerShdw blurRad="38100" dist="38100" dir="2700000" algn="tl">
                    <a:srgbClr val="000000">
                      <a:alpha val="43137"/>
                    </a:srgbClr>
                  </a:outerShdw>
                </a:effectLst>
                <a:latin typeface="Times New Roman Regular" panose="02020503050405090304" charset="0"/>
                <a:ea typeface="华文中宋" panose="02010600040101010101" charset="-122"/>
                <a:cs typeface="Times New Roman Regular" panose="02020503050405090304" charset="0"/>
              </a:endParaRPr>
            </a:p>
          </p:txBody>
        </p:sp>
        <p:sp>
          <p:nvSpPr>
            <p:cNvPr id="22" name="文本框 21"/>
            <p:cNvSpPr txBox="1"/>
            <p:nvPr/>
          </p:nvSpPr>
          <p:spPr>
            <a:xfrm>
              <a:off x="1201264" y="2627464"/>
              <a:ext cx="4327339" cy="898131"/>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采用现代化的分布式微服务架构，服务划分为多个独立模块（如商品服务、购物车服务、用户服务等）；采用</a:t>
              </a:r>
              <a:r>
                <a:rPr lang="en-US" altLang="zh-CN"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Nginx</a:t>
              </a: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作为流量调度和负载均衡的代理层。</a:t>
              </a:r>
              <a:endPar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nvGrpSpPr>
          <p:cNvPr id="24" name="组合 23"/>
          <p:cNvGrpSpPr/>
          <p:nvPr/>
        </p:nvGrpSpPr>
        <p:grpSpPr>
          <a:xfrm>
            <a:off x="1201264" y="4076832"/>
            <a:ext cx="4327339" cy="2058738"/>
            <a:chOff x="1201264" y="1743407"/>
            <a:chExt cx="4327339" cy="2058738"/>
          </a:xfrm>
        </p:grpSpPr>
        <p:sp>
          <p:nvSpPr>
            <p:cNvPr id="25" name="矩形 24"/>
            <p:cNvSpPr/>
            <p:nvPr/>
          </p:nvSpPr>
          <p:spPr>
            <a:xfrm>
              <a:off x="1201264" y="1743407"/>
              <a:ext cx="2557986" cy="384721"/>
            </a:xfrm>
            <a:prstGeom prst="rect">
              <a:avLst/>
            </a:prstGeom>
          </p:spPr>
          <p:txBody>
            <a:bodyPr wrap="square">
              <a:spAutoFit/>
            </a:bodyPr>
            <a:lstStyle/>
            <a:p>
              <a:r>
                <a:rPr lang="zh-CN" altLang="en-US" sz="1900" dirty="0">
                  <a:solidFill>
                    <a:schemeClr val="tx1">
                      <a:lumMod val="75000"/>
                      <a:lumOff val="25000"/>
                    </a:schemeClr>
                  </a:solidFill>
                  <a:latin typeface="Times New Roman Regular" panose="02020503050405090304" charset="0"/>
                  <a:ea typeface="华文中宋" panose="02010600040101010101" charset="-122"/>
                  <a:cs typeface="+mn-ea"/>
                  <a:sym typeface="+mn-lt"/>
                </a:rPr>
                <a:t>微服务设计</a:t>
              </a:r>
              <a:endParaRPr lang="zh-CN" altLang="en-US" sz="1900" dirty="0">
                <a:solidFill>
                  <a:schemeClr val="tx1">
                    <a:lumMod val="75000"/>
                    <a:lumOff val="25000"/>
                  </a:schemeClr>
                </a:solidFill>
                <a:latin typeface="Times New Roman Regular" panose="02020503050405090304" charset="0"/>
                <a:ea typeface="华文中宋" panose="02010600040101010101" charset="-122"/>
                <a:cs typeface="+mn-ea"/>
                <a:sym typeface="+mn-lt"/>
              </a:endParaRPr>
            </a:p>
          </p:txBody>
        </p:sp>
        <p:sp>
          <p:nvSpPr>
            <p:cNvPr id="27" name="矩形: 圆角 26"/>
            <p:cNvSpPr/>
            <p:nvPr/>
          </p:nvSpPr>
          <p:spPr>
            <a:xfrm>
              <a:off x="1283461" y="2249160"/>
              <a:ext cx="3406941" cy="31184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28" name="矩形: 圆角 27"/>
            <p:cNvSpPr/>
            <p:nvPr/>
          </p:nvSpPr>
          <p:spPr>
            <a:xfrm>
              <a:off x="1283462" y="2249160"/>
              <a:ext cx="2557986" cy="311840"/>
            </a:xfrm>
            <a:prstGeom prst="roundRect">
              <a:avLst>
                <a:gd name="adj" fmla="val 50000"/>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r>
                <a:rPr lang="en-US" altLang="zh-CN" sz="1400" dirty="0">
                  <a:effectLst>
                    <a:outerShdw blurRad="38100" dist="38100" dir="2700000" algn="tl">
                      <a:srgbClr val="000000">
                        <a:alpha val="43137"/>
                      </a:srgbClr>
                    </a:outerShdw>
                  </a:effectLst>
                  <a:latin typeface="Times New Roman Regular" panose="02020503050405090304" charset="0"/>
                  <a:ea typeface="华文中宋" panose="02010600040101010101" charset="-122"/>
                  <a:cs typeface="Times New Roman Regular" panose="02020503050405090304" charset="0"/>
                </a:rPr>
                <a:t>80%</a:t>
              </a:r>
              <a:endParaRPr lang="en-US" altLang="zh-CN" sz="1400" dirty="0">
                <a:effectLst>
                  <a:outerShdw blurRad="38100" dist="38100" dir="2700000" algn="tl">
                    <a:srgbClr val="000000">
                      <a:alpha val="43137"/>
                    </a:srgbClr>
                  </a:outerShdw>
                </a:effectLst>
                <a:latin typeface="Times New Roman Regular" panose="02020503050405090304" charset="0"/>
                <a:ea typeface="华文中宋" panose="02010600040101010101" charset="-122"/>
                <a:cs typeface="Times New Roman Regular" panose="02020503050405090304" charset="0"/>
              </a:endParaRPr>
            </a:p>
          </p:txBody>
        </p:sp>
        <p:sp>
          <p:nvSpPr>
            <p:cNvPr id="29" name="文本框 28"/>
            <p:cNvSpPr txBox="1"/>
            <p:nvPr/>
          </p:nvSpPr>
          <p:spPr>
            <a:xfrm>
              <a:off x="1201264" y="2627464"/>
              <a:ext cx="4327339" cy="1174681"/>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我们切分出</a:t>
              </a:r>
              <a:r>
                <a:rPr lang="en-US" altLang="zh-CN"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6</a:t>
              </a: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个微服务：</a:t>
              </a:r>
              <a:r>
                <a:rPr lang="zh-CN" altLang="en-US" sz="1200" dirty="0">
                  <a:latin typeface="Times New Roman Regular" panose="02020503050405090304" charset="0"/>
                  <a:ea typeface="华文中宋" panose="02010600040101010101" charset="-122"/>
                  <a:cs typeface="Times New Roman Regular" panose="02020503050405090304" charset="0"/>
                </a:rPr>
                <a:t>商品服务（</a:t>
              </a:r>
              <a:r>
                <a:rPr lang="en-US" altLang="zh-CN" sz="1200" dirty="0">
                  <a:latin typeface="Times New Roman Regular" panose="02020503050405090304" charset="0"/>
                  <a:ea typeface="华文中宋" panose="02010600040101010101" charset="-122"/>
                  <a:cs typeface="Times New Roman Regular" panose="02020503050405090304" charset="0"/>
                </a:rPr>
                <a:t>item-service</a:t>
              </a:r>
              <a:r>
                <a:rPr lang="zh-CN" altLang="en-US" sz="1200" dirty="0">
                  <a:latin typeface="Times New Roman Regular" panose="02020503050405090304" charset="0"/>
                  <a:ea typeface="华文中宋" panose="02010600040101010101" charset="-122"/>
                  <a:cs typeface="Times New Roman Regular" panose="02020503050405090304" charset="0"/>
                </a:rPr>
                <a:t>），购物车服务（</a:t>
              </a:r>
              <a:r>
                <a:rPr lang="en-US" altLang="zh-CN" sz="1200" dirty="0">
                  <a:latin typeface="Times New Roman Regular" panose="02020503050405090304" charset="0"/>
                  <a:ea typeface="华文中宋" panose="02010600040101010101" charset="-122"/>
                  <a:cs typeface="Times New Roman Regular" panose="02020503050405090304" charset="0"/>
                </a:rPr>
                <a:t>cart-service</a:t>
              </a:r>
              <a:r>
                <a:rPr lang="zh-CN" altLang="en-US" sz="1200" dirty="0">
                  <a:latin typeface="Times New Roman Regular" panose="02020503050405090304" charset="0"/>
                  <a:ea typeface="华文中宋" panose="02010600040101010101" charset="-122"/>
                  <a:cs typeface="Times New Roman Regular" panose="02020503050405090304" charset="0"/>
                </a:rPr>
                <a:t>），用户服务（</a:t>
              </a:r>
              <a:r>
                <a:rPr lang="en-US" altLang="zh-CN" sz="1200" dirty="0">
                  <a:latin typeface="Times New Roman Regular" panose="02020503050405090304" charset="0"/>
                  <a:ea typeface="华文中宋" panose="02010600040101010101" charset="-122"/>
                  <a:cs typeface="Times New Roman Regular" panose="02020503050405090304" charset="0"/>
                </a:rPr>
                <a:t>user-service</a:t>
              </a:r>
              <a:r>
                <a:rPr lang="zh-CN" altLang="en-US" sz="1200" dirty="0">
                  <a:latin typeface="Times New Roman Regular" panose="02020503050405090304" charset="0"/>
                  <a:ea typeface="华文中宋" panose="02010600040101010101" charset="-122"/>
                  <a:cs typeface="Times New Roman Regular" panose="02020503050405090304" charset="0"/>
                </a:rPr>
                <a:t>），交易服务（</a:t>
              </a:r>
              <a:r>
                <a:rPr lang="en-US" altLang="zh-CN" sz="1200" dirty="0">
                  <a:latin typeface="Times New Roman Regular" panose="02020503050405090304" charset="0"/>
                  <a:ea typeface="华文中宋" panose="02010600040101010101" charset="-122"/>
                  <a:cs typeface="Times New Roman Regular" panose="02020503050405090304" charset="0"/>
                </a:rPr>
                <a:t>trade-service</a:t>
              </a:r>
              <a:r>
                <a:rPr lang="zh-CN" altLang="en-US" sz="1200" dirty="0">
                  <a:latin typeface="Times New Roman Regular" panose="02020503050405090304" charset="0"/>
                  <a:ea typeface="华文中宋" panose="02010600040101010101" charset="-122"/>
                  <a:cs typeface="Times New Roman Regular" panose="02020503050405090304" charset="0"/>
                </a:rPr>
                <a:t>），支付服务（</a:t>
              </a:r>
              <a:r>
                <a:rPr lang="en-US" altLang="zh-CN" sz="1200" dirty="0">
                  <a:latin typeface="Times New Roman Regular" panose="02020503050405090304" charset="0"/>
                  <a:ea typeface="华文中宋" panose="02010600040101010101" charset="-122"/>
                  <a:cs typeface="Times New Roman Regular" panose="02020503050405090304" charset="0"/>
                </a:rPr>
                <a:t>pay-service</a:t>
              </a:r>
              <a:r>
                <a:rPr lang="zh-CN" altLang="en-US" sz="1200" dirty="0">
                  <a:latin typeface="Times New Roman Regular" panose="02020503050405090304" charset="0"/>
                  <a:ea typeface="华文中宋" panose="02010600040101010101" charset="-122"/>
                  <a:cs typeface="Times New Roman Regular" panose="02020503050405090304" charset="0"/>
                </a:rPr>
                <a:t>），网关服务（</a:t>
              </a:r>
              <a:r>
                <a:rPr lang="en-US" altLang="zh-CN" sz="1200" dirty="0" err="1">
                  <a:latin typeface="Times New Roman Regular" panose="02020503050405090304" charset="0"/>
                  <a:ea typeface="华文中宋" panose="02010600040101010101" charset="-122"/>
                  <a:cs typeface="Times New Roman Regular" panose="02020503050405090304" charset="0"/>
                </a:rPr>
                <a:t>sc</a:t>
              </a:r>
              <a:r>
                <a:rPr lang="en-US" altLang="zh-CN" sz="1200" dirty="0">
                  <a:latin typeface="Times New Roman Regular" panose="02020503050405090304" charset="0"/>
                  <a:ea typeface="华文中宋" panose="02010600040101010101" charset="-122"/>
                  <a:cs typeface="Times New Roman Regular" panose="02020503050405090304" charset="0"/>
                </a:rPr>
                <a:t>-gateway</a:t>
              </a:r>
              <a:r>
                <a:rPr lang="zh-CN" altLang="en-US" sz="1200" dirty="0">
                  <a:latin typeface="Times New Roman Regular" panose="02020503050405090304" charset="0"/>
                  <a:ea typeface="华文中宋" panose="02010600040101010101" charset="-122"/>
                  <a:cs typeface="Times New Roman Regular" panose="02020503050405090304" charset="0"/>
                </a:rPr>
                <a:t>）</a:t>
              </a: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a:t>
              </a:r>
              <a:endPar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nvGrpSpPr>
          <p:cNvPr id="30" name="组合 29"/>
          <p:cNvGrpSpPr/>
          <p:nvPr/>
        </p:nvGrpSpPr>
        <p:grpSpPr>
          <a:xfrm>
            <a:off x="6541323" y="1649139"/>
            <a:ext cx="4327339" cy="2059187"/>
            <a:chOff x="1201264" y="1743407"/>
            <a:chExt cx="4327339" cy="2059187"/>
          </a:xfrm>
        </p:grpSpPr>
        <p:sp>
          <p:nvSpPr>
            <p:cNvPr id="31" name="矩形 30"/>
            <p:cNvSpPr/>
            <p:nvPr/>
          </p:nvSpPr>
          <p:spPr>
            <a:xfrm>
              <a:off x="1201264" y="1743407"/>
              <a:ext cx="2557986" cy="400110"/>
            </a:xfrm>
            <a:prstGeom prst="rect">
              <a:avLst/>
            </a:prstGeom>
          </p:spPr>
          <p:txBody>
            <a:bodyPr wrap="square">
              <a:spAutoFit/>
            </a:bodyPr>
            <a:lstStyle/>
            <a:p>
              <a:r>
                <a:rPr lang="zh-CN" altLang="en-US" sz="2000" dirty="0">
                  <a:latin typeface="Times New Roman Regular" panose="02020503050405090304" charset="0"/>
                  <a:ea typeface="华文中宋" panose="02010600040101010101" charset="-122"/>
                  <a:cs typeface="Times New Roman" panose="02020503050405090304" charset="0"/>
                </a:rPr>
                <a:t>技术栈</a:t>
              </a:r>
              <a:endParaRPr lang="zh-CN" altLang="en-US" sz="20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sym typeface="+mn-lt"/>
              </a:endParaRPr>
            </a:p>
          </p:txBody>
        </p:sp>
        <p:sp>
          <p:nvSpPr>
            <p:cNvPr id="33" name="矩形: 圆角 32"/>
            <p:cNvSpPr/>
            <p:nvPr/>
          </p:nvSpPr>
          <p:spPr>
            <a:xfrm>
              <a:off x="1283461" y="2249160"/>
              <a:ext cx="3406941" cy="31184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34" name="矩形: 圆角 33"/>
            <p:cNvSpPr/>
            <p:nvPr/>
          </p:nvSpPr>
          <p:spPr>
            <a:xfrm>
              <a:off x="1283462" y="2249160"/>
              <a:ext cx="1768723" cy="311840"/>
            </a:xfrm>
            <a:prstGeom prst="roundRect">
              <a:avLst>
                <a:gd name="adj" fmla="val 50000"/>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r>
                <a:rPr lang="en-US" altLang="zh-CN" sz="1400" dirty="0">
                  <a:effectLst>
                    <a:outerShdw blurRad="38100" dist="38100" dir="2700000" algn="tl">
                      <a:srgbClr val="000000">
                        <a:alpha val="43137"/>
                      </a:srgbClr>
                    </a:outerShdw>
                  </a:effectLst>
                  <a:latin typeface="Times New Roman Regular" panose="02020503050405090304" charset="0"/>
                  <a:ea typeface="华文中宋" panose="02010600040101010101" charset="-122"/>
                  <a:cs typeface="Times New Roman Regular" panose="02020503050405090304" charset="0"/>
                </a:rPr>
                <a:t>55%</a:t>
              </a:r>
              <a:endParaRPr lang="en-US" altLang="zh-CN" sz="1400" dirty="0">
                <a:effectLst>
                  <a:outerShdw blurRad="38100" dist="38100" dir="2700000" algn="tl">
                    <a:srgbClr val="000000">
                      <a:alpha val="43137"/>
                    </a:srgbClr>
                  </a:outerShdw>
                </a:effectLst>
                <a:latin typeface="Times New Roman Regular" panose="02020503050405090304" charset="0"/>
                <a:ea typeface="华文中宋" panose="02010600040101010101" charset="-122"/>
                <a:cs typeface="Times New Roman Regular" panose="02020503050405090304" charset="0"/>
              </a:endParaRPr>
            </a:p>
          </p:txBody>
        </p:sp>
        <p:sp>
          <p:nvSpPr>
            <p:cNvPr id="35" name="文本框 34"/>
            <p:cNvSpPr txBox="1"/>
            <p:nvPr/>
          </p:nvSpPr>
          <p:spPr>
            <a:xfrm>
              <a:off x="1201264" y="2627464"/>
              <a:ext cx="4327339" cy="117513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使用</a:t>
              </a:r>
              <a:r>
                <a:rPr lang="en-US" altLang="zh-CN"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Spring Cloud Alibaba</a:t>
              </a: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技术栈实现服务注册与发现、负载均衡、熔断器等功能；数据库选用</a:t>
              </a:r>
              <a:r>
                <a:rPr lang="en-US" altLang="zh-CN"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MySQL</a:t>
              </a: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；采用分布式事务管理（</a:t>
              </a:r>
              <a:r>
                <a:rPr lang="en-US" altLang="zh-CN" sz="1200"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Seata</a:t>
              </a: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）保障数据一致性。消息队列（</a:t>
              </a:r>
              <a:r>
                <a:rPr lang="en-US" altLang="zh-CN"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RabbitMQ</a:t>
              </a: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rPr>
                <a:t>）用于异步通信和解耦。</a:t>
              </a:r>
              <a:endPar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endParaRPr>
            </a:p>
          </p:txBody>
        </p:sp>
      </p:grpSp>
      <p:grpSp>
        <p:nvGrpSpPr>
          <p:cNvPr id="36" name="组合 35"/>
          <p:cNvGrpSpPr/>
          <p:nvPr/>
        </p:nvGrpSpPr>
        <p:grpSpPr>
          <a:xfrm>
            <a:off x="6541323" y="4076832"/>
            <a:ext cx="4327339" cy="1782188"/>
            <a:chOff x="1201264" y="1743407"/>
            <a:chExt cx="4327339" cy="1782188"/>
          </a:xfrm>
        </p:grpSpPr>
        <p:sp>
          <p:nvSpPr>
            <p:cNvPr id="37" name="矩形 36"/>
            <p:cNvSpPr/>
            <p:nvPr/>
          </p:nvSpPr>
          <p:spPr>
            <a:xfrm>
              <a:off x="1201264" y="1743407"/>
              <a:ext cx="2557986" cy="400110"/>
            </a:xfrm>
            <a:prstGeom prst="rect">
              <a:avLst/>
            </a:prstGeom>
          </p:spPr>
          <p:txBody>
            <a:bodyPr wrap="square">
              <a:spAutoFit/>
            </a:bodyPr>
            <a:lstStyle/>
            <a:p>
              <a:r>
                <a:rPr lang="zh-CN" altLang="en-US" sz="2000" dirty="0">
                  <a:latin typeface="Times New Roman Regular" panose="02020503050405090304" charset="0"/>
                  <a:ea typeface="华文中宋" panose="02010600040101010101" charset="-122"/>
                  <a:cs typeface="Times New Roman" panose="02020503050405090304" charset="0"/>
                </a:rPr>
                <a:t>实现的非功能需求</a:t>
              </a:r>
              <a:endParaRPr lang="zh-CN" altLang="en-US" sz="20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sym typeface="+mn-lt"/>
              </a:endParaRPr>
            </a:p>
          </p:txBody>
        </p:sp>
        <p:sp>
          <p:nvSpPr>
            <p:cNvPr id="39" name="矩形: 圆角 38"/>
            <p:cNvSpPr/>
            <p:nvPr/>
          </p:nvSpPr>
          <p:spPr>
            <a:xfrm>
              <a:off x="1283461" y="2249160"/>
              <a:ext cx="3406941" cy="31184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40" name="矩形: 圆角 39"/>
            <p:cNvSpPr/>
            <p:nvPr/>
          </p:nvSpPr>
          <p:spPr>
            <a:xfrm>
              <a:off x="1283462" y="2249160"/>
              <a:ext cx="2131424" cy="311840"/>
            </a:xfrm>
            <a:prstGeom prst="roundRect">
              <a:avLst>
                <a:gd name="adj" fmla="val 50000"/>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r>
                <a:rPr lang="en-US" altLang="zh-CN" sz="1400" dirty="0">
                  <a:effectLst>
                    <a:outerShdw blurRad="38100" dist="38100" dir="2700000" algn="tl">
                      <a:srgbClr val="000000">
                        <a:alpha val="43137"/>
                      </a:srgbClr>
                    </a:outerShdw>
                  </a:effectLst>
                  <a:latin typeface="Times New Roman Regular" panose="02020503050405090304" charset="0"/>
                  <a:ea typeface="华文中宋" panose="02010600040101010101" charset="-122"/>
                  <a:cs typeface="Times New Roman Regular" panose="02020503050405090304" charset="0"/>
                </a:rPr>
                <a:t>75%</a:t>
              </a:r>
              <a:endParaRPr lang="en-US" altLang="zh-CN" sz="1400" dirty="0">
                <a:effectLst>
                  <a:outerShdw blurRad="38100" dist="38100" dir="2700000" algn="tl">
                    <a:srgbClr val="000000">
                      <a:alpha val="43137"/>
                    </a:srgbClr>
                  </a:outerShdw>
                </a:effectLst>
                <a:latin typeface="Times New Roman Regular" panose="02020503050405090304" charset="0"/>
                <a:ea typeface="华文中宋" panose="02010600040101010101" charset="-122"/>
                <a:cs typeface="Times New Roman Regular" panose="02020503050405090304" charset="0"/>
              </a:endParaRPr>
            </a:p>
          </p:txBody>
        </p:sp>
        <p:sp>
          <p:nvSpPr>
            <p:cNvPr id="41" name="文本框 40"/>
            <p:cNvSpPr txBox="1"/>
            <p:nvPr/>
          </p:nvSpPr>
          <p:spPr>
            <a:xfrm>
              <a:off x="1201264" y="2627464"/>
              <a:ext cx="4327339" cy="898131"/>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跨服务操作的数据一致性和可靠性。</a:t>
              </a:r>
              <a:endParaRPr lang="en-US" altLang="zh-CN" sz="12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a:lnSpc>
                  <a:spcPct val="150000"/>
                </a:lnSpc>
              </a:pP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高可用性</a:t>
              </a:r>
              <a:endParaRPr lang="en-US" altLang="zh-CN" sz="12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a:p>
              <a:pPr>
                <a:lnSpc>
                  <a:spcPct val="150000"/>
                </a:lnSpc>
              </a:pPr>
              <a:r>
                <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rPr>
                <a:t>安全性</a:t>
              </a:r>
              <a:endParaRPr lang="zh-CN" altLang="en-US" sz="1200" dirty="0">
                <a:solidFill>
                  <a:schemeClr val="tx1">
                    <a:lumMod val="75000"/>
                    <a:lumOff val="25000"/>
                  </a:schemeClr>
                </a:solidFill>
                <a:latin typeface="Times New Roman Regular" panose="02020503050405090304" charset="0"/>
                <a:ea typeface="华文中宋" panose="02010600040101010101" charset="-122"/>
                <a:cs typeface="Times New Roman" panose="0202050305040509030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extLst>
              <a:ext uri="{28A0092B-C50C-407E-A947-70E740481C1C}">
                <a14:useLocalDpi xmlns:a14="http://schemas.microsoft.com/office/drawing/2010/main" val="0"/>
              </a:ext>
            </a:extLst>
          </a:blip>
          <a:srcRect l="-9069" t="-1037" r="-9080"/>
          <a:stretch>
            <a:fillRect/>
          </a:stretch>
        </p:blipFill>
        <p:spPr>
          <a:xfrm>
            <a:off x="8585072" y="3598906"/>
            <a:ext cx="2639232" cy="2256983"/>
          </a:xfrm>
          <a:prstGeom prst="rect">
            <a:avLst/>
          </a:prstGeom>
        </p:spPr>
      </p:pic>
      <p:pic>
        <p:nvPicPr>
          <p:cNvPr id="7" name="图片 6"/>
          <p:cNvPicPr>
            <a:picLocks noChangeAspect="1"/>
          </p:cNvPicPr>
          <p:nvPr/>
        </p:nvPicPr>
        <p:blipFill rotWithShape="1">
          <a:blip r:embed="rId2"/>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1970"/>
          </a:xfrm>
          <a:prstGeom prst="rect">
            <a:avLst/>
          </a:prstGeom>
          <a:noFill/>
        </p:spPr>
        <p:txBody>
          <a:bodyPr wrap="square" rtlCol="0">
            <a:spAutoFit/>
          </a:bodyPr>
          <a:lstStyle/>
          <a:p>
            <a:r>
              <a:rPr lang="zh-CN" altLang="en-US" sz="2800" spc="300" dirty="0">
                <a:latin typeface="Times New Roman Regular" panose="02020503050405090304" charset="0"/>
                <a:ea typeface="华文中宋" panose="02010600040101010101" charset="-122"/>
                <a:cs typeface="Times New Roman" panose="02020503050405090304" charset="0"/>
              </a:rPr>
              <a:t>技术特点</a:t>
            </a:r>
            <a:endParaRPr lang="zh-CN" altLang="en-US" sz="2800" spc="300" dirty="0">
              <a:latin typeface="Times New Roman Regular" panose="02020503050405090304" charset="0"/>
              <a:ea typeface="华文中宋" panose="02010600040101010101" charset="-122"/>
              <a:cs typeface="Times New Roman" panose="02020503050405090304" charset="0"/>
            </a:endParaRPr>
          </a:p>
        </p:txBody>
      </p:sp>
      <p:grpSp>
        <p:nvGrpSpPr>
          <p:cNvPr id="28" name="组合 27"/>
          <p:cNvGrpSpPr/>
          <p:nvPr/>
        </p:nvGrpSpPr>
        <p:grpSpPr>
          <a:xfrm>
            <a:off x="788598" y="1325117"/>
            <a:ext cx="4327339" cy="1596692"/>
            <a:chOff x="699153" y="1492480"/>
            <a:chExt cx="4327339" cy="1596692"/>
          </a:xfrm>
        </p:grpSpPr>
        <p:sp>
          <p:nvSpPr>
            <p:cNvPr id="25" name="矩形 24"/>
            <p:cNvSpPr/>
            <p:nvPr/>
          </p:nvSpPr>
          <p:spPr>
            <a:xfrm>
              <a:off x="699153" y="1492480"/>
              <a:ext cx="2557986" cy="398780"/>
            </a:xfrm>
            <a:prstGeom prst="rect">
              <a:avLst/>
            </a:prstGeom>
          </p:spPr>
          <p:txBody>
            <a:bodyPr wrap="square">
              <a:spAutoFit/>
            </a:bodyPr>
            <a:lstStyle/>
            <a:p>
              <a:r>
                <a:rPr lang="zh-CN" altLang="en-US" sz="2000" dirty="0">
                  <a:latin typeface="Times New Roman Regular" panose="02020503050405090304" charset="0"/>
                  <a:ea typeface="华文中宋" panose="02010600040101010101" charset="-122"/>
                  <a:cs typeface="Times New Roman" panose="02020503050405090304" charset="0"/>
                </a:rPr>
                <a:t>微服务技术栈</a:t>
              </a:r>
              <a:endParaRPr lang="zh-CN" altLang="en-US" sz="2000" dirty="0">
                <a:latin typeface="Times New Roman Regular" panose="02020503050405090304" charset="0"/>
                <a:ea typeface="华文中宋" panose="02010600040101010101" charset="-122"/>
                <a:cs typeface="Times New Roman" panose="02020503050405090304" charset="0"/>
              </a:endParaRPr>
            </a:p>
          </p:txBody>
        </p:sp>
        <p:sp>
          <p:nvSpPr>
            <p:cNvPr id="27" name="文本框 26"/>
            <p:cNvSpPr txBox="1"/>
            <p:nvPr/>
          </p:nvSpPr>
          <p:spPr>
            <a:xfrm>
              <a:off x="699153" y="1890292"/>
              <a:ext cx="4327339" cy="1198880"/>
            </a:xfrm>
            <a:prstGeom prst="rect">
              <a:avLst/>
            </a:prstGeom>
            <a:noFill/>
          </p:spPr>
          <p:txBody>
            <a:bodyPr wrap="square">
              <a:spAutoFit/>
            </a:bodyPr>
            <a:lstStyle/>
            <a:p>
              <a:pPr>
                <a:lnSpc>
                  <a:spcPct val="150000"/>
                </a:lnSpc>
              </a:pPr>
              <a:r>
                <a:rPr lang="en-US" altLang="zh-CN" sz="1200" dirty="0">
                  <a:latin typeface="Times New Roman Regular" panose="02020503050405090304" charset="0"/>
                  <a:ea typeface="华文中宋" panose="02010600040101010101" charset="-122"/>
                  <a:cs typeface="Times New Roman Regular" panose="02020503050405090304" charset="0"/>
                </a:rPr>
                <a:t>Spring Cloud Alibaba</a:t>
              </a:r>
              <a:r>
                <a:rPr lang="zh-CN" altLang="en-US" sz="1200" dirty="0">
                  <a:latin typeface="Times New Roman Regular" panose="02020503050405090304" charset="0"/>
                  <a:ea typeface="华文中宋" panose="02010600040101010101" charset="-122"/>
                  <a:cs typeface="Times New Roman Regular" panose="02020503050405090304" charset="0"/>
                </a:rPr>
                <a:t>技术栈</a:t>
              </a:r>
              <a:endParaRPr lang="en-US" altLang="zh-CN" sz="1200" dirty="0">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200" dirty="0" err="1">
                  <a:latin typeface="Times New Roman Regular" panose="02020503050405090304" charset="0"/>
                  <a:ea typeface="华文中宋" panose="02010600040101010101" charset="-122"/>
                  <a:cs typeface="Times New Roman Regular" panose="02020503050405090304" charset="0"/>
                </a:rPr>
                <a:t>Nacos</a:t>
              </a:r>
              <a:r>
                <a:rPr lang="zh-CN" altLang="en-US" sz="1200" dirty="0">
                  <a:latin typeface="Times New Roman Regular" panose="02020503050405090304" charset="0"/>
                  <a:ea typeface="华文中宋" panose="02010600040101010101" charset="-122"/>
                  <a:cs typeface="Times New Roman Regular" panose="02020503050405090304" charset="0"/>
                </a:rPr>
                <a:t>注册中心和配置中心</a:t>
              </a:r>
              <a:endParaRPr lang="zh-CN" altLang="en-US" sz="1200" dirty="0">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200" dirty="0" err="1">
                  <a:latin typeface="Times New Roman Regular" panose="02020503050405090304" charset="0"/>
                  <a:ea typeface="华文中宋" panose="02010600040101010101" charset="-122"/>
                  <a:cs typeface="Times New Roman Regular" panose="02020503050405090304" charset="0"/>
                </a:rPr>
                <a:t>OpenFeign</a:t>
              </a:r>
              <a:r>
                <a:rPr lang="zh-CN" altLang="en-US" sz="1200" dirty="0">
                  <a:latin typeface="Times New Roman Regular" panose="02020503050405090304" charset="0"/>
                  <a:ea typeface="华文中宋" panose="02010600040101010101" charset="-122"/>
                  <a:cs typeface="Times New Roman Regular" panose="02020503050405090304" charset="0"/>
                </a:rPr>
                <a:t>实现服务间通信</a:t>
              </a:r>
              <a:endParaRPr lang="zh-CN" altLang="en-US" sz="1200" dirty="0">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200" dirty="0">
                  <a:latin typeface="Times New Roman Regular" panose="02020503050405090304" charset="0"/>
                  <a:ea typeface="华文中宋" panose="02010600040101010101" charset="-122"/>
                  <a:cs typeface="Times New Roman Regular" panose="02020503050405090304" charset="0"/>
                </a:rPr>
                <a:t>Gateway</a:t>
              </a:r>
              <a:r>
                <a:rPr lang="zh-CN" altLang="en-US" sz="1200" dirty="0">
                  <a:latin typeface="Times New Roman Regular" panose="02020503050405090304" charset="0"/>
                  <a:ea typeface="华文中宋" panose="02010600040101010101" charset="-122"/>
                  <a:cs typeface="Times New Roman Regular" panose="02020503050405090304" charset="0"/>
                </a:rPr>
                <a:t>网关</a:t>
              </a:r>
              <a:endParaRPr lang="zh-CN" altLang="en-US" sz="1200" dirty="0">
                <a:latin typeface="Times New Roman Regular" panose="02020503050405090304" charset="0"/>
                <a:ea typeface="华文中宋" panose="02010600040101010101" charset="-122"/>
                <a:cs typeface="Times New Roman Regular" panose="02020503050405090304" charset="0"/>
              </a:endParaRPr>
            </a:p>
          </p:txBody>
        </p:sp>
      </p:grpSp>
      <p:grpSp>
        <p:nvGrpSpPr>
          <p:cNvPr id="44" name="组合 43"/>
          <p:cNvGrpSpPr/>
          <p:nvPr/>
        </p:nvGrpSpPr>
        <p:grpSpPr>
          <a:xfrm>
            <a:off x="788598" y="2969160"/>
            <a:ext cx="4327339" cy="1319832"/>
            <a:chOff x="699153" y="1492480"/>
            <a:chExt cx="4327339" cy="1319832"/>
          </a:xfrm>
        </p:grpSpPr>
        <p:sp>
          <p:nvSpPr>
            <p:cNvPr id="45" name="矩形 44"/>
            <p:cNvSpPr/>
            <p:nvPr/>
          </p:nvSpPr>
          <p:spPr>
            <a:xfrm>
              <a:off x="699153" y="1492480"/>
              <a:ext cx="2557986" cy="398780"/>
            </a:xfrm>
            <a:prstGeom prst="rect">
              <a:avLst/>
            </a:prstGeom>
          </p:spPr>
          <p:txBody>
            <a:bodyPr wrap="square">
              <a:spAutoFit/>
            </a:bodyPr>
            <a:lstStyle/>
            <a:p>
              <a:r>
                <a:rPr lang="zh-CN" altLang="en-US" sz="2000" dirty="0">
                  <a:latin typeface="Times New Roman Regular" panose="02020503050405090304" charset="0"/>
                  <a:ea typeface="华文中宋" panose="02010600040101010101" charset="-122"/>
                  <a:cs typeface="Times New Roman" panose="02020503050405090304" charset="0"/>
                </a:rPr>
                <a:t>数据库设计</a:t>
              </a:r>
              <a:endParaRPr lang="zh-CN" altLang="en-US" sz="2000" dirty="0">
                <a:latin typeface="Times New Roman Regular" panose="02020503050405090304" charset="0"/>
                <a:ea typeface="华文中宋" panose="02010600040101010101" charset="-122"/>
                <a:cs typeface="Times New Roman" panose="02020503050405090304" charset="0"/>
              </a:endParaRPr>
            </a:p>
          </p:txBody>
        </p:sp>
        <p:sp>
          <p:nvSpPr>
            <p:cNvPr id="46" name="文本框 45"/>
            <p:cNvSpPr txBox="1"/>
            <p:nvPr/>
          </p:nvSpPr>
          <p:spPr>
            <a:xfrm>
              <a:off x="699153" y="1890292"/>
              <a:ext cx="4327339" cy="922020"/>
            </a:xfrm>
            <a:prstGeom prst="rect">
              <a:avLst/>
            </a:prstGeom>
            <a:noFill/>
          </p:spPr>
          <p:txBody>
            <a:bodyPr wrap="square">
              <a:spAutoFit/>
            </a:bodyPr>
            <a:lstStyle/>
            <a:p>
              <a:pPr>
                <a:lnSpc>
                  <a:spcPct val="150000"/>
                </a:lnSpc>
              </a:pPr>
              <a:r>
                <a:rPr lang="en-US" altLang="zh-CN" sz="1200" dirty="0">
                  <a:latin typeface="Times New Roman Regular" panose="02020503050405090304" charset="0"/>
                  <a:ea typeface="华文中宋" panose="02010600040101010101" charset="-122"/>
                  <a:cs typeface="Times New Roman Regular" panose="02020503050405090304" charset="0"/>
                </a:rPr>
                <a:t>MySQL</a:t>
              </a:r>
              <a:r>
                <a:rPr lang="zh-CN" altLang="en-US" sz="1200" dirty="0">
                  <a:latin typeface="Times New Roman Regular" panose="02020503050405090304" charset="0"/>
                  <a:ea typeface="华文中宋" panose="02010600040101010101" charset="-122"/>
                  <a:cs typeface="Times New Roman Regular" panose="02020503050405090304" charset="0"/>
                </a:rPr>
                <a:t>数据库</a:t>
              </a:r>
              <a:endParaRPr lang="zh-CN" altLang="en-US" sz="1200" dirty="0">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200" dirty="0" err="1">
                  <a:latin typeface="Times New Roman Regular" panose="02020503050405090304" charset="0"/>
                  <a:ea typeface="华文中宋" panose="02010600040101010101" charset="-122"/>
                  <a:cs typeface="Times New Roman Regular" panose="02020503050405090304" charset="0"/>
                </a:rPr>
                <a:t>MyBatis</a:t>
              </a:r>
              <a:r>
                <a:rPr lang="en-US" altLang="zh-CN" sz="1200" dirty="0">
                  <a:latin typeface="Times New Roman Regular" panose="02020503050405090304" charset="0"/>
                  <a:ea typeface="华文中宋" panose="02010600040101010101" charset="-122"/>
                  <a:cs typeface="Times New Roman Regular" panose="02020503050405090304" charset="0"/>
                </a:rPr>
                <a:t>-Plus</a:t>
              </a:r>
              <a:r>
                <a:rPr lang="zh-CN" altLang="en-US" sz="1200" dirty="0">
                  <a:latin typeface="Times New Roman Regular" panose="02020503050405090304" charset="0"/>
                  <a:ea typeface="华文中宋" panose="02010600040101010101" charset="-122"/>
                  <a:cs typeface="Times New Roman Regular" panose="02020503050405090304" charset="0"/>
                </a:rPr>
                <a:t>作为</a:t>
              </a:r>
              <a:r>
                <a:rPr lang="en-US" altLang="zh-CN" sz="1200" dirty="0">
                  <a:latin typeface="Times New Roman Regular" panose="02020503050405090304" charset="0"/>
                  <a:ea typeface="华文中宋" panose="02010600040101010101" charset="-122"/>
                  <a:cs typeface="Times New Roman Regular" panose="02020503050405090304" charset="0"/>
                </a:rPr>
                <a:t>ORM</a:t>
              </a:r>
              <a:r>
                <a:rPr lang="zh-CN" altLang="en-US" sz="1200" dirty="0">
                  <a:latin typeface="Times New Roman Regular" panose="02020503050405090304" charset="0"/>
                  <a:ea typeface="华文中宋" panose="02010600040101010101" charset="-122"/>
                  <a:cs typeface="Times New Roman Regular" panose="02020503050405090304" charset="0"/>
                </a:rPr>
                <a:t>框架</a:t>
              </a:r>
              <a:endParaRPr lang="zh-CN" altLang="en-US" sz="1200" dirty="0">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200" dirty="0" err="1">
                  <a:latin typeface="Times New Roman Regular" panose="02020503050405090304" charset="0"/>
                  <a:ea typeface="华文中宋" panose="02010600040101010101" charset="-122"/>
                  <a:cs typeface="Times New Roman Regular" panose="02020503050405090304" charset="0"/>
                </a:rPr>
                <a:t>Seata</a:t>
              </a:r>
              <a:r>
                <a:rPr lang="zh-CN" altLang="en-US" sz="1200" dirty="0">
                  <a:latin typeface="Times New Roman Regular" panose="02020503050405090304" charset="0"/>
                  <a:ea typeface="华文中宋" panose="02010600040101010101" charset="-122"/>
                  <a:cs typeface="Times New Roman Regular" panose="02020503050405090304" charset="0"/>
                </a:rPr>
                <a:t>分布式事务解决方案</a:t>
              </a:r>
              <a:endParaRPr lang="zh-CN" altLang="en-US" sz="1200" dirty="0">
                <a:latin typeface="Times New Roman Regular" panose="02020503050405090304" charset="0"/>
                <a:ea typeface="华文中宋" panose="02010600040101010101" charset="-122"/>
                <a:cs typeface="Times New Roman Regular" panose="02020503050405090304" charset="0"/>
              </a:endParaRPr>
            </a:p>
          </p:txBody>
        </p:sp>
      </p:grpSp>
      <p:grpSp>
        <p:nvGrpSpPr>
          <p:cNvPr id="47" name="组合 46"/>
          <p:cNvGrpSpPr/>
          <p:nvPr/>
        </p:nvGrpSpPr>
        <p:grpSpPr>
          <a:xfrm>
            <a:off x="788597" y="4341033"/>
            <a:ext cx="4327339" cy="1319832"/>
            <a:chOff x="699153" y="1492480"/>
            <a:chExt cx="4327339" cy="1319832"/>
          </a:xfrm>
        </p:grpSpPr>
        <p:sp>
          <p:nvSpPr>
            <p:cNvPr id="48" name="矩形 47"/>
            <p:cNvSpPr/>
            <p:nvPr/>
          </p:nvSpPr>
          <p:spPr>
            <a:xfrm>
              <a:off x="699153" y="1492480"/>
              <a:ext cx="3817868" cy="398780"/>
            </a:xfrm>
            <a:prstGeom prst="rect">
              <a:avLst/>
            </a:prstGeom>
          </p:spPr>
          <p:txBody>
            <a:bodyPr wrap="square">
              <a:spAutoFit/>
            </a:bodyPr>
            <a:lstStyle/>
            <a:p>
              <a:r>
                <a:rPr lang="zh-CN" altLang="en-US" sz="2000" dirty="0">
                  <a:latin typeface="Times New Roman Regular" panose="02020503050405090304" charset="0"/>
                  <a:ea typeface="华文中宋" panose="02010600040101010101" charset="-122"/>
                  <a:cs typeface="Times New Roman" panose="02020503050405090304" charset="0"/>
                </a:rPr>
                <a:t>消息队列，安全认证与接口文档</a:t>
              </a:r>
              <a:endParaRPr lang="zh-CN" altLang="en-US" sz="2000" dirty="0">
                <a:latin typeface="Times New Roman Regular" panose="02020503050405090304" charset="0"/>
                <a:ea typeface="华文中宋" panose="02010600040101010101" charset="-122"/>
                <a:cs typeface="Times New Roman" panose="02020503050405090304" charset="0"/>
              </a:endParaRPr>
            </a:p>
          </p:txBody>
        </p:sp>
        <p:sp>
          <p:nvSpPr>
            <p:cNvPr id="49" name="文本框 48"/>
            <p:cNvSpPr txBox="1"/>
            <p:nvPr/>
          </p:nvSpPr>
          <p:spPr>
            <a:xfrm>
              <a:off x="699153" y="1890292"/>
              <a:ext cx="4327339" cy="922020"/>
            </a:xfrm>
            <a:prstGeom prst="rect">
              <a:avLst/>
            </a:prstGeom>
            <a:noFill/>
          </p:spPr>
          <p:txBody>
            <a:bodyPr wrap="square">
              <a:spAutoFit/>
            </a:bodyPr>
            <a:lstStyle/>
            <a:p>
              <a:pPr>
                <a:lnSpc>
                  <a:spcPct val="150000"/>
                </a:lnSpc>
              </a:pPr>
              <a:r>
                <a:rPr lang="zh-CN" altLang="en-US" sz="1200" dirty="0">
                  <a:latin typeface="Times New Roman Regular" panose="02020503050405090304" charset="0"/>
                  <a:ea typeface="华文中宋" panose="02010600040101010101" charset="-122"/>
                  <a:cs typeface="Times New Roman Regular" panose="02020503050405090304" charset="0"/>
                </a:rPr>
                <a:t>集成</a:t>
              </a:r>
              <a:r>
                <a:rPr lang="en-US" altLang="zh-CN" sz="1200" dirty="0">
                  <a:latin typeface="Times New Roman Regular" panose="02020503050405090304" charset="0"/>
                  <a:ea typeface="华文中宋" panose="02010600040101010101" charset="-122"/>
                  <a:cs typeface="Times New Roman Regular" panose="02020503050405090304" charset="0"/>
                </a:rPr>
                <a:t>RabbitMQ</a:t>
              </a:r>
              <a:endParaRPr lang="en-US" altLang="zh-CN" sz="1200" dirty="0">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en-US" altLang="zh-CN" sz="1200" dirty="0">
                  <a:latin typeface="Times New Roman Regular" panose="02020503050405090304" charset="0"/>
                  <a:ea typeface="华文中宋" panose="02010600040101010101" charset="-122"/>
                  <a:cs typeface="Times New Roman Regular" panose="02020503050405090304" charset="0"/>
                </a:rPr>
                <a:t>JWT</a:t>
              </a:r>
              <a:r>
                <a:rPr lang="zh-CN" altLang="en-US" sz="1200" dirty="0">
                  <a:latin typeface="Times New Roman Regular" panose="02020503050405090304" charset="0"/>
                  <a:ea typeface="华文中宋" panose="02010600040101010101" charset="-122"/>
                  <a:cs typeface="Times New Roman Regular" panose="02020503050405090304" charset="0"/>
                </a:rPr>
                <a:t>实现用户认证</a:t>
              </a:r>
              <a:endParaRPr lang="zh-CN" altLang="en-US" sz="1200" dirty="0">
                <a:latin typeface="Times New Roman Regular" panose="02020503050405090304" charset="0"/>
                <a:ea typeface="华文中宋" panose="02010600040101010101" charset="-122"/>
                <a:cs typeface="Times New Roman Regular" panose="02020503050405090304" charset="0"/>
              </a:endParaRPr>
            </a:p>
            <a:p>
              <a:pPr>
                <a:lnSpc>
                  <a:spcPct val="150000"/>
                </a:lnSpc>
              </a:pPr>
              <a:r>
                <a:rPr lang="zh-CN" altLang="en-US" sz="1200" dirty="0">
                  <a:latin typeface="Times New Roman Regular" panose="02020503050405090304" charset="0"/>
                  <a:ea typeface="华文中宋" panose="02010600040101010101" charset="-122"/>
                  <a:cs typeface="Times New Roman Regular" panose="02020503050405090304" charset="0"/>
                </a:rPr>
                <a:t>使用</a:t>
              </a:r>
              <a:r>
                <a:rPr lang="en-US" altLang="zh-CN" sz="1200" dirty="0">
                  <a:latin typeface="Times New Roman Regular" panose="02020503050405090304" charset="0"/>
                  <a:ea typeface="华文中宋" panose="02010600040101010101" charset="-122"/>
                  <a:cs typeface="Times New Roman Regular" panose="02020503050405090304" charset="0"/>
                </a:rPr>
                <a:t>Swagger/Knife4j</a:t>
              </a:r>
              <a:r>
                <a:rPr lang="zh-CN" altLang="en-US" sz="1200" dirty="0">
                  <a:latin typeface="Times New Roman Regular" panose="02020503050405090304" charset="0"/>
                  <a:ea typeface="华文中宋" panose="02010600040101010101" charset="-122"/>
                  <a:cs typeface="Times New Roman Regular" panose="02020503050405090304" charset="0"/>
                </a:rPr>
                <a:t>管理</a:t>
              </a:r>
              <a:r>
                <a:rPr lang="en-US" altLang="zh-CN" sz="1200" dirty="0">
                  <a:latin typeface="Times New Roman Regular" panose="02020503050405090304" charset="0"/>
                  <a:ea typeface="华文中宋" panose="02010600040101010101" charset="-122"/>
                  <a:cs typeface="Times New Roman Regular" panose="02020503050405090304" charset="0"/>
                </a:rPr>
                <a:t>API</a:t>
              </a:r>
              <a:r>
                <a:rPr lang="zh-CN" altLang="en-US" sz="1200" dirty="0">
                  <a:latin typeface="Times New Roman Regular" panose="02020503050405090304" charset="0"/>
                  <a:ea typeface="华文中宋" panose="02010600040101010101" charset="-122"/>
                  <a:cs typeface="Times New Roman Regular" panose="02020503050405090304" charset="0"/>
                </a:rPr>
                <a:t>文档</a:t>
              </a:r>
              <a:endParaRPr lang="zh-CN" altLang="en-US" sz="1200" dirty="0">
                <a:latin typeface="Times New Roman Regular" panose="02020503050405090304" charset="0"/>
                <a:ea typeface="华文中宋" panose="02010600040101010101" charset="-122"/>
                <a:cs typeface="Times New Roman Regular" panose="02020503050405090304" charset="0"/>
              </a:endParaRPr>
            </a:p>
          </p:txBody>
        </p:sp>
      </p:grpSp>
      <p:grpSp>
        <p:nvGrpSpPr>
          <p:cNvPr id="50" name="组合 49"/>
          <p:cNvGrpSpPr/>
          <p:nvPr/>
        </p:nvGrpSpPr>
        <p:grpSpPr>
          <a:xfrm>
            <a:off x="5719055" y="1112363"/>
            <a:ext cx="5505249" cy="4743526"/>
            <a:chOff x="5986025" y="1478926"/>
            <a:chExt cx="5505249" cy="4743526"/>
          </a:xfrm>
        </p:grpSpPr>
        <p:pic>
          <p:nvPicPr>
            <p:cNvPr id="57" name="图片 56"/>
            <p:cNvPicPr>
              <a:picLocks noChangeAspect="1"/>
            </p:cNvPicPr>
            <p:nvPr/>
          </p:nvPicPr>
          <p:blipFill>
            <a:blip r:embed="rId3">
              <a:extLst>
                <a:ext uri="{28A0092B-C50C-407E-A947-70E740481C1C}">
                  <a14:useLocalDpi xmlns:a14="http://schemas.microsoft.com/office/drawing/2010/main" val="0"/>
                </a:ext>
              </a:extLst>
            </a:blip>
            <a:srcRect t="7242" b="7242"/>
            <a:stretch>
              <a:fillRect/>
            </a:stretch>
          </p:blipFill>
          <p:spPr>
            <a:xfrm>
              <a:off x="8852042" y="1478926"/>
              <a:ext cx="2639232" cy="2256983"/>
            </a:xfrm>
            <a:prstGeom prst="rect">
              <a:avLst/>
            </a:prstGeom>
          </p:spPr>
        </p:pic>
        <p:pic>
          <p:nvPicPr>
            <p:cNvPr id="58" name="图片 57"/>
            <p:cNvPicPr>
              <a:picLocks noChangeAspect="1"/>
            </p:cNvPicPr>
            <p:nvPr/>
          </p:nvPicPr>
          <p:blipFill>
            <a:blip r:embed="rId4">
              <a:extLst>
                <a:ext uri="{28A0092B-C50C-407E-A947-70E740481C1C}">
                  <a14:useLocalDpi xmlns:a14="http://schemas.microsoft.com/office/drawing/2010/main" val="0"/>
                </a:ext>
              </a:extLst>
            </a:blip>
            <a:srcRect l="7637" t="-20673" r="4762" b="-13089"/>
            <a:stretch>
              <a:fillRect/>
            </a:stretch>
          </p:blipFill>
          <p:spPr>
            <a:xfrm>
              <a:off x="5986025" y="3965469"/>
              <a:ext cx="2639501" cy="2256983"/>
            </a:xfrm>
            <a:prstGeom prst="rect">
              <a:avLst/>
            </a:prstGeom>
          </p:spPr>
        </p:pic>
      </p:grpSp>
      <p:pic>
        <p:nvPicPr>
          <p:cNvPr id="70" name="图片 69"/>
          <p:cNvPicPr>
            <a:picLocks noChangeAspect="1"/>
          </p:cNvPicPr>
          <p:nvPr/>
        </p:nvPicPr>
        <p:blipFill>
          <a:blip r:embed="rId5">
            <a:extLst>
              <a:ext uri="{28A0092B-C50C-407E-A947-70E740481C1C}">
                <a14:useLocalDpi xmlns:a14="http://schemas.microsoft.com/office/drawing/2010/main" val="0"/>
              </a:ext>
            </a:extLst>
          </a:blip>
          <a:srcRect l="-1482" t="-115960" r="-2741" b="-117507"/>
          <a:stretch>
            <a:fillRect/>
          </a:stretch>
        </p:blipFill>
        <p:spPr>
          <a:xfrm>
            <a:off x="5719055" y="1172017"/>
            <a:ext cx="2639232" cy="22569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10812" y="1285912"/>
            <a:ext cx="9570376" cy="4286175"/>
          </a:xfrm>
          <a:prstGeom prst="roundRect">
            <a:avLst>
              <a:gd name="adj" fmla="val 6296"/>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cs typeface="+mn-ea"/>
            </a:endParaRPr>
          </a:p>
        </p:txBody>
      </p:sp>
      <p:pic>
        <p:nvPicPr>
          <p:cNvPr id="11" name="图片 10"/>
          <p:cNvPicPr>
            <a:picLocks noChangeAspect="1"/>
          </p:cNvPicPr>
          <p:nvPr/>
        </p:nvPicPr>
        <p:blipFill rotWithShape="1">
          <a:blip r:embed="rId1"/>
          <a:srcRect l="50000"/>
          <a:stretch>
            <a:fillRect/>
          </a:stretch>
        </p:blipFill>
        <p:spPr>
          <a:xfrm>
            <a:off x="1310812" y="1347034"/>
            <a:ext cx="2081964" cy="4163929"/>
          </a:xfrm>
          <a:prstGeom prst="rect">
            <a:avLst/>
          </a:prstGeom>
        </p:spPr>
      </p:pic>
      <p:sp>
        <p:nvSpPr>
          <p:cNvPr id="12" name="文本框 11"/>
          <p:cNvSpPr txBox="1"/>
          <p:nvPr/>
        </p:nvSpPr>
        <p:spPr>
          <a:xfrm>
            <a:off x="1405080" y="3198165"/>
            <a:ext cx="772998" cy="461665"/>
          </a:xfrm>
          <a:prstGeom prst="rect">
            <a:avLst/>
          </a:prstGeom>
          <a:noFill/>
        </p:spPr>
        <p:txBody>
          <a:bodyPr wrap="square" rtlCol="0">
            <a:spAutoFit/>
          </a:bodyPr>
          <a:lstStyle/>
          <a:p>
            <a:r>
              <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rPr>
              <a:t>02</a:t>
            </a:r>
            <a:endParaRPr lang="en-US" altLang="zh-CN" sz="2400" spc="-150"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Times New Roman" panose="02020503050405090304" charset="0"/>
            </a:endParaRPr>
          </a:p>
        </p:txBody>
      </p:sp>
      <p:sp>
        <p:nvSpPr>
          <p:cNvPr id="13" name="矩形 12"/>
          <p:cNvSpPr/>
          <p:nvPr/>
        </p:nvSpPr>
        <p:spPr>
          <a:xfrm>
            <a:off x="9552009" y="1876921"/>
            <a:ext cx="1329179" cy="282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Times New Roman" panose="02020503050405090304" charset="0"/>
            </a:endParaRPr>
          </a:p>
        </p:txBody>
      </p:sp>
      <p:sp>
        <p:nvSpPr>
          <p:cNvPr id="14" name="文本框 13"/>
          <p:cNvSpPr txBox="1"/>
          <p:nvPr/>
        </p:nvSpPr>
        <p:spPr>
          <a:xfrm>
            <a:off x="3392776" y="2988743"/>
            <a:ext cx="6846898" cy="922020"/>
          </a:xfrm>
          <a:prstGeom prst="rect">
            <a:avLst/>
          </a:prstGeom>
          <a:noFill/>
        </p:spPr>
        <p:txBody>
          <a:bodyPr wrap="square" rtlCol="0">
            <a:spAutoFit/>
          </a:bodyPr>
          <a:lstStyle/>
          <a:p>
            <a:r>
              <a:rPr lang="zh-CN" altLang="en-US" sz="5400" spc="300" dirty="0">
                <a:latin typeface="华文中宋" panose="02010600040101010101" charset="-122"/>
                <a:ea typeface="华文中宋" panose="02010600040101010101" charset="-122"/>
                <a:cs typeface="Times New Roman" panose="02020503050405090304" charset="0"/>
              </a:rPr>
              <a:t>项目架构与模块概述</a:t>
            </a:r>
            <a:endParaRPr lang="zh-CN" altLang="en-US" sz="5400" spc="300" dirty="0">
              <a:latin typeface="华文中宋" panose="02010600040101010101" charset="-122"/>
              <a:ea typeface="华文中宋" panose="02010600040101010101" charset="-122"/>
              <a:cs typeface="Times New Roman" panose="0202050305040509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1970"/>
          </a:xfrm>
          <a:prstGeom prst="rect">
            <a:avLst/>
          </a:prstGeom>
          <a:noFill/>
        </p:spPr>
        <p:txBody>
          <a:bodyPr wrap="square" rtlCol="0">
            <a:spAutoFit/>
          </a:bodyPr>
          <a:lstStyle/>
          <a:p>
            <a:r>
              <a:rPr lang="zh-CN" altLang="en-US" sz="2800" spc="300" dirty="0">
                <a:latin typeface="华文中宋" panose="02010600040101010101" charset="-122"/>
                <a:ea typeface="华文中宋" panose="02010600040101010101" charset="-122"/>
                <a:cs typeface="Times New Roman" panose="02020503050405090304" charset="0"/>
              </a:rPr>
              <a:t>架构设计</a:t>
            </a:r>
            <a:endParaRPr lang="zh-CN" altLang="en-US" sz="2800" spc="300" dirty="0">
              <a:latin typeface="华文中宋" panose="02010600040101010101" charset="-122"/>
              <a:ea typeface="华文中宋" panose="02010600040101010101" charset="-122"/>
              <a:cs typeface="Times New Roman" panose="02020503050405090304" charset="0"/>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rcRect l="-1200" r="613"/>
          <a:stretch>
            <a:fillRect/>
          </a:stretch>
        </p:blipFill>
        <p:spPr>
          <a:xfrm>
            <a:off x="4658380" y="0"/>
            <a:ext cx="5831170" cy="6858000"/>
          </a:xfrm>
          <a:prstGeom prst="rect">
            <a:avLst/>
          </a:prstGeom>
        </p:spPr>
      </p:pic>
      <p:grpSp>
        <p:nvGrpSpPr>
          <p:cNvPr id="2" name="组合 1"/>
          <p:cNvGrpSpPr/>
          <p:nvPr/>
        </p:nvGrpSpPr>
        <p:grpSpPr>
          <a:xfrm>
            <a:off x="1043329" y="1659650"/>
            <a:ext cx="2927004" cy="4013018"/>
            <a:chOff x="1144212" y="1724025"/>
            <a:chExt cx="3205714" cy="4421170"/>
          </a:xfrm>
        </p:grpSpPr>
        <p:sp>
          <p:nvSpPr>
            <p:cNvPr id="6" name="矩形: 圆角 5"/>
            <p:cNvSpPr/>
            <p:nvPr/>
          </p:nvSpPr>
          <p:spPr>
            <a:xfrm>
              <a:off x="1144212" y="1724025"/>
              <a:ext cx="3205714" cy="4421170"/>
            </a:xfrm>
            <a:prstGeom prst="roundRect">
              <a:avLst>
                <a:gd name="adj" fmla="val 0"/>
              </a:avLst>
            </a:prstGeom>
            <a:solidFill>
              <a:schemeClr val="bg1">
                <a:lumMod val="100000"/>
              </a:schemeClr>
            </a:solidFill>
            <a:ln>
              <a:noFill/>
            </a:ln>
            <a:effectLst>
              <a:outerShdw blurRad="254000" sx="103000" sy="103000" algn="c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latin typeface="华文中宋" panose="02010600040101010101" charset="-122"/>
                <a:ea typeface="华文中宋" panose="02010600040101010101" charset="-122"/>
                <a:cs typeface="+mn-ea"/>
              </a:endParaRPr>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7504" r="76581" b="69484"/>
            <a:stretch>
              <a:fillRect/>
            </a:stretch>
          </p:blipFill>
          <p:spPr>
            <a:xfrm>
              <a:off x="1427317" y="1976777"/>
              <a:ext cx="692409" cy="671297"/>
            </a:xfrm>
            <a:prstGeom prst="rect">
              <a:avLst/>
            </a:prstGeom>
          </p:spPr>
        </p:pic>
        <p:grpSp>
          <p:nvGrpSpPr>
            <p:cNvPr id="15" name="组合 14"/>
            <p:cNvGrpSpPr/>
            <p:nvPr/>
          </p:nvGrpSpPr>
          <p:grpSpPr>
            <a:xfrm>
              <a:off x="1324474" y="2742782"/>
              <a:ext cx="2883901" cy="2427369"/>
              <a:chOff x="699153" y="1492480"/>
              <a:chExt cx="2883901" cy="2427369"/>
            </a:xfrm>
          </p:grpSpPr>
          <p:sp>
            <p:nvSpPr>
              <p:cNvPr id="16" name="矩形 15"/>
              <p:cNvSpPr/>
              <p:nvPr/>
            </p:nvSpPr>
            <p:spPr>
              <a:xfrm>
                <a:off x="699153" y="1492480"/>
                <a:ext cx="2557986" cy="314207"/>
              </a:xfrm>
              <a:prstGeom prst="rect">
                <a:avLst/>
              </a:prstGeom>
            </p:spPr>
            <p:txBody>
              <a:bodyPr wrap="square">
                <a:spAutoFit/>
              </a:bodyPr>
              <a:lstStyle/>
              <a:p>
                <a:r>
                  <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rPr>
                  <a:t>架构设计</a:t>
                </a:r>
                <a:endParaRPr lang="zh-CN" altLang="en-US" sz="1900" dirty="0">
                  <a:solidFill>
                    <a:schemeClr val="tx1">
                      <a:lumMod val="75000"/>
                      <a:lumOff val="25000"/>
                    </a:schemeClr>
                  </a:solidFill>
                  <a:latin typeface="华文中宋" panose="02010600040101010101" charset="-122"/>
                  <a:ea typeface="华文中宋" panose="02010600040101010101" charset="-122"/>
                  <a:cs typeface="+mn-ea"/>
                  <a:sym typeface="+mn-lt"/>
                </a:endParaRPr>
              </a:p>
            </p:txBody>
          </p:sp>
          <p:sp>
            <p:nvSpPr>
              <p:cNvPr id="19" name="文本框 18"/>
              <p:cNvSpPr txBox="1"/>
              <p:nvPr/>
            </p:nvSpPr>
            <p:spPr>
              <a:xfrm>
                <a:off x="699153" y="1828964"/>
                <a:ext cx="2883901" cy="2090885"/>
              </a:xfrm>
              <a:prstGeom prst="rect">
                <a:avLst/>
              </a:prstGeom>
              <a:noFill/>
            </p:spPr>
            <p:txBody>
              <a:bodyPr wrap="square">
                <a:spAutoFit/>
              </a:bodyPr>
              <a:lstStyle/>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1.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终端接入层</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2.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代理层</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3.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网关层</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4.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服务注册与发现</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5.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服务层</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6.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中间件层</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7.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存储层</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8.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持续集成与容器化技术</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a:p>
                <a:pPr>
                  <a:lnSpc>
                    <a:spcPct val="150000"/>
                  </a:lnSpc>
                </a:pPr>
                <a:r>
                  <a:rPr lang="en-US" altLang="zh-CN"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9. </a:t>
                </a:r>
                <a:r>
                  <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rPr>
                  <a:t>第三方服务集成</a:t>
                </a:r>
                <a:endParaRPr lang="zh-CN" altLang="en-US" sz="1200" dirty="0">
                  <a:solidFill>
                    <a:schemeClr val="tx1">
                      <a:lumMod val="75000"/>
                      <a:lumOff val="25000"/>
                    </a:schemeClr>
                  </a:solidFill>
                  <a:latin typeface="华文中宋" panose="02010600040101010101" charset="-122"/>
                  <a:ea typeface="华文中宋" panose="02010600040101010101" charset="-122"/>
                  <a:cs typeface="华文中宋" panose="02010600040101010101" charset="-122"/>
                </a:endParaRPr>
              </a:p>
            </p:txBody>
          </p:sp>
        </p:grpSp>
        <p:grpSp>
          <p:nvGrpSpPr>
            <p:cNvPr id="5" name="组合 4"/>
            <p:cNvGrpSpPr/>
            <p:nvPr/>
          </p:nvGrpSpPr>
          <p:grpSpPr>
            <a:xfrm>
              <a:off x="3574173" y="5928215"/>
              <a:ext cx="438150" cy="75543"/>
              <a:chOff x="4867275" y="630788"/>
              <a:chExt cx="552450" cy="95250"/>
            </a:xfrm>
          </p:grpSpPr>
          <p:sp>
            <p:nvSpPr>
              <p:cNvPr id="4" name="椭圆 3"/>
              <p:cNvSpPr/>
              <p:nvPr/>
            </p:nvSpPr>
            <p:spPr>
              <a:xfrm>
                <a:off x="48672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25" name="椭圆 24"/>
              <p:cNvSpPr/>
              <p:nvPr/>
            </p:nvSpPr>
            <p:spPr>
              <a:xfrm>
                <a:off x="50958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sp>
            <p:nvSpPr>
              <p:cNvPr id="26" name="椭圆 25"/>
              <p:cNvSpPr/>
              <p:nvPr/>
            </p:nvSpPr>
            <p:spPr>
              <a:xfrm>
                <a:off x="5324475" y="630788"/>
                <a:ext cx="95250" cy="95250"/>
              </a:xfrm>
              <a:prstGeom prst="ellipse">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cs typeface="Times New Roman" panose="02020503050405090304" charset="0"/>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46467"/>
          <a:stretch>
            <a:fillRect/>
          </a:stretch>
        </p:blipFill>
        <p:spPr>
          <a:xfrm>
            <a:off x="0" y="149214"/>
            <a:ext cx="514795" cy="963149"/>
          </a:xfrm>
          <a:prstGeom prst="rect">
            <a:avLst/>
          </a:prstGeom>
        </p:spPr>
      </p:pic>
      <p:sp>
        <p:nvSpPr>
          <p:cNvPr id="8" name="文本框 7"/>
          <p:cNvSpPr txBox="1"/>
          <p:nvPr/>
        </p:nvSpPr>
        <p:spPr>
          <a:xfrm>
            <a:off x="621786" y="369178"/>
            <a:ext cx="2055425" cy="521970"/>
          </a:xfrm>
          <a:prstGeom prst="rect">
            <a:avLst/>
          </a:prstGeom>
          <a:noFill/>
        </p:spPr>
        <p:txBody>
          <a:bodyPr wrap="square" rtlCol="0">
            <a:spAutoFit/>
          </a:bodyPr>
          <a:lstStyle/>
          <a:p>
            <a:r>
              <a:rPr lang="zh-CN" altLang="en-US" sz="2800" spc="300" dirty="0">
                <a:latin typeface="Times New Roman Regular" panose="02020503050405090304" charset="0"/>
                <a:ea typeface="华文中宋" panose="02010600040101010101" charset="-122"/>
                <a:cs typeface="Times New Roman" panose="02020503050405090304" charset="0"/>
              </a:rPr>
              <a:t>模块概述</a:t>
            </a:r>
            <a:endParaRPr lang="zh-CN" altLang="en-US" sz="2800" spc="300" dirty="0">
              <a:latin typeface="Times New Roman Regular" panose="02020503050405090304" charset="0"/>
              <a:ea typeface="华文中宋" panose="02010600040101010101" charset="-122"/>
              <a:cs typeface="Times New Roman" panose="02020503050405090304" charset="0"/>
            </a:endParaRPr>
          </a:p>
        </p:txBody>
      </p:sp>
      <p:grpSp>
        <p:nvGrpSpPr>
          <p:cNvPr id="2" name="组合 1"/>
          <p:cNvGrpSpPr/>
          <p:nvPr/>
        </p:nvGrpSpPr>
        <p:grpSpPr>
          <a:xfrm>
            <a:off x="976198" y="1609725"/>
            <a:ext cx="10239603" cy="4394800"/>
            <a:chOff x="1074871" y="1778475"/>
            <a:chExt cx="9935197" cy="4264150"/>
          </a:xfrm>
        </p:grpSpPr>
        <p:grpSp>
          <p:nvGrpSpPr>
            <p:cNvPr id="5" name="组合 4"/>
            <p:cNvGrpSpPr/>
            <p:nvPr/>
          </p:nvGrpSpPr>
          <p:grpSpPr>
            <a:xfrm>
              <a:off x="1074871" y="1778475"/>
              <a:ext cx="4579140" cy="1236116"/>
              <a:chOff x="1154910" y="1939664"/>
              <a:chExt cx="4579140" cy="1236116"/>
            </a:xfrm>
          </p:grpSpPr>
          <p:sp>
            <p:nvSpPr>
              <p:cNvPr id="6" name="矩形: 圆角 5"/>
              <p:cNvSpPr/>
              <p:nvPr/>
            </p:nvSpPr>
            <p:spPr>
              <a:xfrm>
                <a:off x="1936024" y="2031958"/>
                <a:ext cx="3798026" cy="1095799"/>
              </a:xfrm>
              <a:prstGeom prst="round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grpSp>
            <p:nvGrpSpPr>
              <p:cNvPr id="10" name="组合 9"/>
              <p:cNvGrpSpPr/>
              <p:nvPr/>
            </p:nvGrpSpPr>
            <p:grpSpPr>
              <a:xfrm>
                <a:off x="1154910" y="1939664"/>
                <a:ext cx="1055949" cy="1236116"/>
                <a:chOff x="1154910" y="1939664"/>
                <a:chExt cx="1055949" cy="1037968"/>
              </a:xfrm>
            </p:grpSpPr>
            <p:sp>
              <p:nvSpPr>
                <p:cNvPr id="14" name="矩形: 圆角 13"/>
                <p:cNvSpPr/>
                <p:nvPr/>
              </p:nvSpPr>
              <p:spPr>
                <a:xfrm>
                  <a:off x="1261971" y="1970444"/>
                  <a:ext cx="841829" cy="1007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Times New Roman Regular" panose="02020503050405090304" charset="0"/>
                    <a:ea typeface="华文中宋" panose="02010600040101010101" charset="-122"/>
                    <a:cs typeface="Times New Roman Regular" panose="02020503050405090304" charset="0"/>
                  </a:endParaRPr>
                </a:p>
              </p:txBody>
            </p:sp>
            <p:sp>
              <p:nvSpPr>
                <p:cNvPr id="15" name="矩形: 圆角 14"/>
                <p:cNvSpPr/>
                <p:nvPr/>
              </p:nvSpPr>
              <p:spPr>
                <a:xfrm>
                  <a:off x="1429746" y="1939664"/>
                  <a:ext cx="506278" cy="6155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16" name="文本框 15"/>
                <p:cNvSpPr txBox="1"/>
                <p:nvPr/>
              </p:nvSpPr>
              <p:spPr>
                <a:xfrm>
                  <a:off x="1154910" y="2181650"/>
                  <a:ext cx="1055949" cy="475453"/>
                </a:xfrm>
                <a:prstGeom prst="rect">
                  <a:avLst/>
                </a:prstGeom>
                <a:noFill/>
              </p:spPr>
              <p:txBody>
                <a:bodyPr wrap="square">
                  <a:spAutoFit/>
                </a:bodyPr>
                <a:lstStyle>
                  <a:defPPr>
                    <a:defRPr lang="zh-CN"/>
                  </a:defPPr>
                  <a:lvl1pPr algn="ctr">
                    <a:defRPr sz="6600"/>
                  </a:lvl1pPr>
                </a:lstStyle>
                <a:p>
                  <a:r>
                    <a:rPr lang="en-US" altLang="zh-CN" sz="3200" spc="-300" dirty="0">
                      <a:latin typeface="Times New Roman Regular" panose="02020503050405090304" charset="0"/>
                      <a:ea typeface="华文中宋" panose="02010600040101010101" charset="-122"/>
                      <a:cs typeface="Times New Roman Regular" panose="02020503050405090304" charset="0"/>
                    </a:rPr>
                    <a:t>01</a:t>
                  </a:r>
                  <a:endParaRPr lang="en-US" altLang="zh-CN" sz="3200" spc="-300" dirty="0">
                    <a:latin typeface="Times New Roman Regular" panose="02020503050405090304" charset="0"/>
                    <a:ea typeface="华文中宋" panose="02010600040101010101" charset="-122"/>
                    <a:cs typeface="Times New Roman Regular" panose="02020503050405090304" charset="0"/>
                  </a:endParaRPr>
                </a:p>
              </p:txBody>
            </p:sp>
          </p:grpSp>
          <p:sp>
            <p:nvSpPr>
              <p:cNvPr id="11" name="矩形 10"/>
              <p:cNvSpPr/>
              <p:nvPr/>
            </p:nvSpPr>
            <p:spPr>
              <a:xfrm>
                <a:off x="2210859" y="2119866"/>
                <a:ext cx="3229808" cy="357351"/>
              </a:xfrm>
              <a:prstGeom prst="rect">
                <a:avLst/>
              </a:prstGeom>
            </p:spPr>
            <p:txBody>
              <a:bodyPr wrap="square">
                <a:spAutoFit/>
              </a:bodyPr>
              <a:lstStyle/>
              <a:p>
                <a:pPr algn="l"/>
                <a:r>
                  <a:rPr lang="en-US" altLang="zh-CN" dirty="0">
                    <a:effectLst/>
                    <a:latin typeface="Times New Roman Regular" panose="02020503050405090304" charset="0"/>
                    <a:ea typeface="华文中宋" panose="02010600040101010101" charset="-122"/>
                    <a:cs typeface="Times New Roman Regular" panose="02020503050405090304" charset="0"/>
                  </a:rPr>
                  <a:t>item-service: </a:t>
                </a:r>
                <a:r>
                  <a:rPr lang="zh-CN" altLang="en-US" dirty="0">
                    <a:effectLst/>
                    <a:latin typeface="Times New Roman Regular" panose="02020503050405090304" charset="0"/>
                    <a:ea typeface="华文中宋" panose="02010600040101010101" charset="-122"/>
                    <a:cs typeface="Times New Roman Regular" panose="02020503050405090304" charset="0"/>
                  </a:rPr>
                  <a:t>商品服务</a:t>
                </a:r>
                <a:endParaRPr lang="zh-CN" altLang="en-US" dirty="0">
                  <a:effectLst/>
                  <a:latin typeface="Times New Roman Regular" panose="02020503050405090304" charset="0"/>
                  <a:ea typeface="华文中宋" panose="02010600040101010101" charset="-122"/>
                  <a:cs typeface="Times New Roman Regular" panose="02020503050405090304" charset="0"/>
                </a:endParaRPr>
              </a:p>
            </p:txBody>
          </p:sp>
          <p:sp>
            <p:nvSpPr>
              <p:cNvPr id="13" name="文本框 12"/>
              <p:cNvSpPr txBox="1"/>
              <p:nvPr/>
            </p:nvSpPr>
            <p:spPr>
              <a:xfrm>
                <a:off x="2218423" y="2413587"/>
                <a:ext cx="3447346" cy="625980"/>
              </a:xfrm>
              <a:prstGeom prst="rect">
                <a:avLst/>
              </a:prstGeom>
              <a:noFill/>
            </p:spPr>
            <p:txBody>
              <a:bodyPr wrap="square">
                <a:spAutoFit/>
              </a:bodyPr>
              <a:lstStyle>
                <a:defPPr>
                  <a:defRPr lang="zh-CN"/>
                </a:defPPr>
                <a:lvl1pPr>
                  <a:lnSpc>
                    <a:spcPct val="200000"/>
                  </a:lnSpc>
                  <a:defRPr sz="1200">
                    <a:solidFill>
                      <a:schemeClr val="tx1">
                        <a:lumMod val="75000"/>
                        <a:lumOff val="25000"/>
                      </a:schemeClr>
                    </a:solidFill>
                    <a:latin typeface="汉仪雅酷黑 45W" pitchFamily="34" charset="-122"/>
                    <a:ea typeface="汉仪雅酷黑 45W" pitchFamily="34" charset="-122"/>
                  </a:defRPr>
                </a:lvl1pPr>
              </a:lstStyle>
              <a:p>
                <a:pPr>
                  <a:lnSpc>
                    <a:spcPct val="150000"/>
                  </a:lnSpc>
                </a:pPr>
                <a:r>
                  <a:rPr lang="zh-CN" altLang="en-US" dirty="0">
                    <a:latin typeface="Times New Roman Regular" panose="02020503050405090304" charset="0"/>
                    <a:ea typeface="华文中宋" panose="02010600040101010101" charset="-122"/>
                    <a:cs typeface="Times New Roman" panose="02020503050405090304" charset="0"/>
                  </a:rPr>
                  <a:t>负责商品的全生命周期管理，包括商品的创建、更新、删除和查询，确保商品信息的准确性和及时性。</a:t>
                </a:r>
                <a:endParaRPr lang="zh-CN" altLang="en-US" dirty="0">
                  <a:latin typeface="Times New Roman Regular" panose="02020503050405090304" charset="0"/>
                  <a:ea typeface="华文中宋" panose="02010600040101010101" charset="-122"/>
                  <a:cs typeface="Times New Roman" panose="02020503050405090304" charset="0"/>
                </a:endParaRPr>
              </a:p>
            </p:txBody>
          </p:sp>
        </p:grpSp>
        <p:grpSp>
          <p:nvGrpSpPr>
            <p:cNvPr id="17" name="组合 16"/>
            <p:cNvGrpSpPr/>
            <p:nvPr/>
          </p:nvGrpSpPr>
          <p:grpSpPr>
            <a:xfrm>
              <a:off x="1074871" y="3292492"/>
              <a:ext cx="4579140" cy="1236116"/>
              <a:chOff x="1154910" y="1939664"/>
              <a:chExt cx="4579140" cy="1236116"/>
            </a:xfrm>
          </p:grpSpPr>
          <p:sp>
            <p:nvSpPr>
              <p:cNvPr id="18" name="矩形: 圆角 17"/>
              <p:cNvSpPr/>
              <p:nvPr/>
            </p:nvSpPr>
            <p:spPr>
              <a:xfrm>
                <a:off x="1936024" y="2031958"/>
                <a:ext cx="3798026" cy="1095799"/>
              </a:xfrm>
              <a:prstGeom prst="round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grpSp>
            <p:nvGrpSpPr>
              <p:cNvPr id="19" name="组合 18"/>
              <p:cNvGrpSpPr/>
              <p:nvPr/>
            </p:nvGrpSpPr>
            <p:grpSpPr>
              <a:xfrm>
                <a:off x="1154910" y="1939664"/>
                <a:ext cx="1055949" cy="1236116"/>
                <a:chOff x="1154910" y="1939664"/>
                <a:chExt cx="1055949" cy="1037968"/>
              </a:xfrm>
            </p:grpSpPr>
            <p:sp>
              <p:nvSpPr>
                <p:cNvPr id="23" name="矩形: 圆角 22"/>
                <p:cNvSpPr/>
                <p:nvPr/>
              </p:nvSpPr>
              <p:spPr>
                <a:xfrm>
                  <a:off x="1261971" y="1970444"/>
                  <a:ext cx="841829" cy="1007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Times New Roman Regular" panose="02020503050405090304" charset="0"/>
                    <a:ea typeface="华文中宋" panose="02010600040101010101" charset="-122"/>
                    <a:cs typeface="Times New Roman Regular" panose="02020503050405090304" charset="0"/>
                  </a:endParaRPr>
                </a:p>
              </p:txBody>
            </p:sp>
            <p:sp>
              <p:nvSpPr>
                <p:cNvPr id="24" name="矩形: 圆角 23"/>
                <p:cNvSpPr/>
                <p:nvPr/>
              </p:nvSpPr>
              <p:spPr>
                <a:xfrm>
                  <a:off x="1429746" y="1939664"/>
                  <a:ext cx="506278" cy="6155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25" name="文本框 24"/>
                <p:cNvSpPr txBox="1"/>
                <p:nvPr/>
              </p:nvSpPr>
              <p:spPr>
                <a:xfrm>
                  <a:off x="1154910" y="2181650"/>
                  <a:ext cx="1055949" cy="475453"/>
                </a:xfrm>
                <a:prstGeom prst="rect">
                  <a:avLst/>
                </a:prstGeom>
                <a:noFill/>
              </p:spPr>
              <p:txBody>
                <a:bodyPr wrap="square">
                  <a:spAutoFit/>
                </a:bodyPr>
                <a:lstStyle>
                  <a:defPPr>
                    <a:defRPr lang="zh-CN"/>
                  </a:defPPr>
                  <a:lvl1pPr algn="ctr">
                    <a:defRPr sz="6600"/>
                  </a:lvl1pPr>
                </a:lstStyle>
                <a:p>
                  <a:r>
                    <a:rPr lang="en-US" altLang="zh-CN" sz="3200" spc="-300" dirty="0">
                      <a:latin typeface="Times New Roman Regular" panose="02020503050405090304" charset="0"/>
                      <a:ea typeface="华文中宋" panose="02010600040101010101" charset="-122"/>
                      <a:cs typeface="Times New Roman Regular" panose="02020503050405090304" charset="0"/>
                    </a:rPr>
                    <a:t>03</a:t>
                  </a:r>
                  <a:endParaRPr lang="en-US" altLang="zh-CN" sz="3200" spc="-300" dirty="0">
                    <a:latin typeface="Times New Roman Regular" panose="02020503050405090304" charset="0"/>
                    <a:ea typeface="华文中宋" panose="02010600040101010101" charset="-122"/>
                    <a:cs typeface="Times New Roman Regular" panose="02020503050405090304" charset="0"/>
                  </a:endParaRPr>
                </a:p>
              </p:txBody>
            </p:sp>
          </p:grpSp>
          <p:sp>
            <p:nvSpPr>
              <p:cNvPr id="20" name="矩形 19"/>
              <p:cNvSpPr/>
              <p:nvPr/>
            </p:nvSpPr>
            <p:spPr>
              <a:xfrm>
                <a:off x="2210859" y="2119866"/>
                <a:ext cx="2976162" cy="357351"/>
              </a:xfrm>
              <a:prstGeom prst="rect">
                <a:avLst/>
              </a:prstGeom>
            </p:spPr>
            <p:txBody>
              <a:bodyPr wrap="square">
                <a:spAutoFit/>
              </a:bodyPr>
              <a:lstStyle/>
              <a:p>
                <a:r>
                  <a:rPr lang="en-US" altLang="zh-CN"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user-service: </a:t>
                </a:r>
                <a:r>
                  <a:rPr lang="zh-CN" altLang="en-US"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用户服务</a:t>
                </a:r>
                <a:endParaRPr lang="zh-CN" altLang="en-US"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22" name="文本框 21"/>
              <p:cNvSpPr txBox="1"/>
              <p:nvPr/>
            </p:nvSpPr>
            <p:spPr>
              <a:xfrm>
                <a:off x="2218423" y="2413587"/>
                <a:ext cx="3447346" cy="625980"/>
              </a:xfrm>
              <a:prstGeom prst="rect">
                <a:avLst/>
              </a:prstGeom>
              <a:noFill/>
            </p:spPr>
            <p:txBody>
              <a:bodyPr wrap="square">
                <a:spAutoFit/>
              </a:bodyPr>
              <a:lstStyle>
                <a:defPPr>
                  <a:defRPr lang="zh-CN"/>
                </a:defPPr>
                <a:lvl1pPr>
                  <a:lnSpc>
                    <a:spcPct val="200000"/>
                  </a:lnSpc>
                  <a:defRPr sz="1200">
                    <a:solidFill>
                      <a:schemeClr val="tx1">
                        <a:lumMod val="75000"/>
                        <a:lumOff val="25000"/>
                      </a:schemeClr>
                    </a:solidFill>
                    <a:latin typeface="汉仪雅酷黑 45W" pitchFamily="34" charset="-122"/>
                    <a:ea typeface="汉仪雅酷黑 45W" pitchFamily="34" charset="-122"/>
                  </a:defRPr>
                </a:lvl1pPr>
              </a:lstStyle>
              <a:p>
                <a:pPr>
                  <a:lnSpc>
                    <a:spcPct val="150000"/>
                  </a:lnSpc>
                </a:pPr>
                <a:r>
                  <a:rPr lang="zh-CN" altLang="en-US" dirty="0">
                    <a:latin typeface="Times New Roman Regular" panose="02020503050405090304" charset="0"/>
                    <a:ea typeface="华文中宋" panose="02010600040101010101" charset="-122"/>
                    <a:cs typeface="Times New Roman" panose="02020503050405090304" charset="0"/>
                  </a:rPr>
                  <a:t>负责用户信息的管理，提供用户注册、登录、认证及账户余额管理功能。</a:t>
                </a:r>
                <a:endParaRPr lang="zh-CN" altLang="en-US" dirty="0">
                  <a:latin typeface="Times New Roman Regular" panose="02020503050405090304" charset="0"/>
                  <a:ea typeface="华文中宋" panose="02010600040101010101" charset="-122"/>
                  <a:cs typeface="Times New Roman" panose="02020503050405090304" charset="0"/>
                </a:endParaRPr>
              </a:p>
            </p:txBody>
          </p:sp>
        </p:grpSp>
        <p:grpSp>
          <p:nvGrpSpPr>
            <p:cNvPr id="26" name="组合 25"/>
            <p:cNvGrpSpPr/>
            <p:nvPr/>
          </p:nvGrpSpPr>
          <p:grpSpPr>
            <a:xfrm>
              <a:off x="1074871" y="4806509"/>
              <a:ext cx="4579140" cy="1236116"/>
              <a:chOff x="1154910" y="1939664"/>
              <a:chExt cx="4579140" cy="1236116"/>
            </a:xfrm>
          </p:grpSpPr>
          <p:sp>
            <p:nvSpPr>
              <p:cNvPr id="27" name="矩形: 圆角 26"/>
              <p:cNvSpPr/>
              <p:nvPr/>
            </p:nvSpPr>
            <p:spPr>
              <a:xfrm>
                <a:off x="1936024" y="2031958"/>
                <a:ext cx="3798026" cy="1095799"/>
              </a:xfrm>
              <a:prstGeom prst="round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grpSp>
            <p:nvGrpSpPr>
              <p:cNvPr id="28" name="组合 27"/>
              <p:cNvGrpSpPr/>
              <p:nvPr/>
            </p:nvGrpSpPr>
            <p:grpSpPr>
              <a:xfrm>
                <a:off x="1154910" y="1939664"/>
                <a:ext cx="1055949" cy="1236116"/>
                <a:chOff x="1154910" y="1939664"/>
                <a:chExt cx="1055949" cy="1037968"/>
              </a:xfrm>
            </p:grpSpPr>
            <p:sp>
              <p:nvSpPr>
                <p:cNvPr id="32" name="矩形: 圆角 31"/>
                <p:cNvSpPr/>
                <p:nvPr/>
              </p:nvSpPr>
              <p:spPr>
                <a:xfrm>
                  <a:off x="1261971" y="1970444"/>
                  <a:ext cx="841829" cy="1007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Times New Roman Regular" panose="02020503050405090304" charset="0"/>
                    <a:ea typeface="华文中宋" panose="02010600040101010101" charset="-122"/>
                    <a:cs typeface="Times New Roman Regular" panose="02020503050405090304" charset="0"/>
                  </a:endParaRPr>
                </a:p>
              </p:txBody>
            </p:sp>
            <p:sp>
              <p:nvSpPr>
                <p:cNvPr id="33" name="矩形: 圆角 32"/>
                <p:cNvSpPr/>
                <p:nvPr/>
              </p:nvSpPr>
              <p:spPr>
                <a:xfrm>
                  <a:off x="1429746" y="1939664"/>
                  <a:ext cx="506278" cy="6155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34" name="文本框 33"/>
                <p:cNvSpPr txBox="1"/>
                <p:nvPr/>
              </p:nvSpPr>
              <p:spPr>
                <a:xfrm>
                  <a:off x="1154910" y="2181650"/>
                  <a:ext cx="1055949" cy="475453"/>
                </a:xfrm>
                <a:prstGeom prst="rect">
                  <a:avLst/>
                </a:prstGeom>
                <a:noFill/>
              </p:spPr>
              <p:txBody>
                <a:bodyPr wrap="square">
                  <a:spAutoFit/>
                </a:bodyPr>
                <a:lstStyle>
                  <a:defPPr>
                    <a:defRPr lang="zh-CN"/>
                  </a:defPPr>
                  <a:lvl1pPr algn="ctr">
                    <a:defRPr sz="6600"/>
                  </a:lvl1pPr>
                </a:lstStyle>
                <a:p>
                  <a:r>
                    <a:rPr lang="en-US" altLang="zh-CN" sz="3200" spc="-300" dirty="0">
                      <a:latin typeface="Times New Roman Regular" panose="02020503050405090304" charset="0"/>
                      <a:ea typeface="华文中宋" panose="02010600040101010101" charset="-122"/>
                      <a:cs typeface="Times New Roman Regular" panose="02020503050405090304" charset="0"/>
                    </a:rPr>
                    <a:t>05</a:t>
                  </a:r>
                  <a:endParaRPr lang="en-US" altLang="zh-CN" sz="3200" spc="-300" dirty="0">
                    <a:latin typeface="Times New Roman Regular" panose="02020503050405090304" charset="0"/>
                    <a:ea typeface="华文中宋" panose="02010600040101010101" charset="-122"/>
                    <a:cs typeface="Times New Roman Regular" panose="02020503050405090304" charset="0"/>
                  </a:endParaRPr>
                </a:p>
              </p:txBody>
            </p:sp>
          </p:grpSp>
          <p:sp>
            <p:nvSpPr>
              <p:cNvPr id="29" name="矩形 28"/>
              <p:cNvSpPr/>
              <p:nvPr/>
            </p:nvSpPr>
            <p:spPr>
              <a:xfrm>
                <a:off x="2210859" y="2119866"/>
                <a:ext cx="2554364" cy="357351"/>
              </a:xfrm>
              <a:prstGeom prst="rect">
                <a:avLst/>
              </a:prstGeom>
            </p:spPr>
            <p:txBody>
              <a:bodyPr wrap="square">
                <a:spAutoFit/>
              </a:bodyPr>
              <a:lstStyle/>
              <a:p>
                <a:r>
                  <a:rPr lang="en-US" altLang="zh-CN"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pay-service: </a:t>
                </a:r>
                <a:r>
                  <a:rPr lang="zh-CN" altLang="en-US"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支付服务</a:t>
                </a:r>
                <a:endParaRPr lang="zh-CN" altLang="en-US"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31" name="文本框 30"/>
              <p:cNvSpPr txBox="1"/>
              <p:nvPr/>
            </p:nvSpPr>
            <p:spPr>
              <a:xfrm>
                <a:off x="2218423" y="2413587"/>
                <a:ext cx="3447346" cy="625980"/>
              </a:xfrm>
              <a:prstGeom prst="rect">
                <a:avLst/>
              </a:prstGeom>
              <a:noFill/>
            </p:spPr>
            <p:txBody>
              <a:bodyPr wrap="square">
                <a:spAutoFit/>
              </a:bodyPr>
              <a:lstStyle>
                <a:defPPr>
                  <a:defRPr lang="zh-CN"/>
                </a:defPPr>
                <a:lvl1pPr>
                  <a:lnSpc>
                    <a:spcPct val="200000"/>
                  </a:lnSpc>
                  <a:defRPr sz="1200">
                    <a:solidFill>
                      <a:schemeClr val="tx1">
                        <a:lumMod val="75000"/>
                        <a:lumOff val="25000"/>
                      </a:schemeClr>
                    </a:solidFill>
                    <a:latin typeface="汉仪雅酷黑 45W" pitchFamily="34" charset="-122"/>
                    <a:ea typeface="汉仪雅酷黑 45W" pitchFamily="34" charset="-122"/>
                  </a:defRPr>
                </a:lvl1pPr>
              </a:lstStyle>
              <a:p>
                <a:pPr>
                  <a:lnSpc>
                    <a:spcPct val="150000"/>
                  </a:lnSpc>
                </a:pPr>
                <a:r>
                  <a:rPr lang="zh-CN" altLang="en-US" dirty="0">
                    <a:latin typeface="Times New Roman Regular" panose="02020503050405090304" charset="0"/>
                    <a:ea typeface="华文中宋" panose="02010600040101010101" charset="-122"/>
                    <a:cs typeface="Times New Roman" panose="02020503050405090304" charset="0"/>
                  </a:rPr>
                  <a:t>负责支付相关功能的实现，包括支付订单的创建、支付状态管理和支付安全性保障。</a:t>
                </a:r>
                <a:endParaRPr lang="zh-CN" altLang="en-US" dirty="0">
                  <a:latin typeface="Times New Roman Regular" panose="02020503050405090304" charset="0"/>
                  <a:ea typeface="华文中宋" panose="02010600040101010101" charset="-122"/>
                  <a:cs typeface="Times New Roman" panose="02020503050405090304" charset="0"/>
                </a:endParaRPr>
              </a:p>
            </p:txBody>
          </p:sp>
        </p:grpSp>
        <p:grpSp>
          <p:nvGrpSpPr>
            <p:cNvPr id="35" name="组合 34"/>
            <p:cNvGrpSpPr/>
            <p:nvPr/>
          </p:nvGrpSpPr>
          <p:grpSpPr>
            <a:xfrm>
              <a:off x="6430928" y="1778475"/>
              <a:ext cx="4579140" cy="1236116"/>
              <a:chOff x="6430928" y="1778475"/>
              <a:chExt cx="4579140" cy="1236116"/>
            </a:xfrm>
          </p:grpSpPr>
          <p:sp>
            <p:nvSpPr>
              <p:cNvPr id="36" name="矩形: 圆角 35"/>
              <p:cNvSpPr/>
              <p:nvPr/>
            </p:nvSpPr>
            <p:spPr>
              <a:xfrm flipH="1">
                <a:off x="6430928" y="1870769"/>
                <a:ext cx="3798026" cy="1095799"/>
              </a:xfrm>
              <a:prstGeom prst="round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grpSp>
            <p:nvGrpSpPr>
              <p:cNvPr id="37" name="组合 36"/>
              <p:cNvGrpSpPr/>
              <p:nvPr/>
            </p:nvGrpSpPr>
            <p:grpSpPr>
              <a:xfrm flipH="1">
                <a:off x="9954119" y="1778475"/>
                <a:ext cx="1055949" cy="1236116"/>
                <a:chOff x="1154910" y="1939664"/>
                <a:chExt cx="1055949" cy="1037968"/>
              </a:xfrm>
            </p:grpSpPr>
            <p:sp>
              <p:nvSpPr>
                <p:cNvPr id="41" name="矩形: 圆角 40"/>
                <p:cNvSpPr/>
                <p:nvPr/>
              </p:nvSpPr>
              <p:spPr>
                <a:xfrm>
                  <a:off x="1261971" y="1970444"/>
                  <a:ext cx="841829" cy="1007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Times New Roman Regular" panose="02020503050405090304" charset="0"/>
                    <a:ea typeface="华文中宋" panose="02010600040101010101" charset="-122"/>
                    <a:cs typeface="Times New Roman Regular" panose="02020503050405090304" charset="0"/>
                  </a:endParaRPr>
                </a:p>
              </p:txBody>
            </p:sp>
            <p:sp>
              <p:nvSpPr>
                <p:cNvPr id="42" name="矩形: 圆角 41"/>
                <p:cNvSpPr/>
                <p:nvPr/>
              </p:nvSpPr>
              <p:spPr>
                <a:xfrm>
                  <a:off x="1429746" y="1939664"/>
                  <a:ext cx="506278" cy="6155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43" name="文本框 42"/>
                <p:cNvSpPr txBox="1"/>
                <p:nvPr/>
              </p:nvSpPr>
              <p:spPr>
                <a:xfrm>
                  <a:off x="1154910" y="2181650"/>
                  <a:ext cx="1055949" cy="475453"/>
                </a:xfrm>
                <a:prstGeom prst="rect">
                  <a:avLst/>
                </a:prstGeom>
                <a:noFill/>
              </p:spPr>
              <p:txBody>
                <a:bodyPr wrap="square">
                  <a:spAutoFit/>
                </a:bodyPr>
                <a:lstStyle>
                  <a:defPPr>
                    <a:defRPr lang="zh-CN"/>
                  </a:defPPr>
                  <a:lvl1pPr algn="ctr">
                    <a:defRPr sz="6600"/>
                  </a:lvl1pPr>
                </a:lstStyle>
                <a:p>
                  <a:r>
                    <a:rPr lang="en-US" altLang="zh-CN" sz="3200" spc="-300" dirty="0">
                      <a:latin typeface="Times New Roman Regular" panose="02020503050405090304" charset="0"/>
                      <a:ea typeface="华文中宋" panose="02010600040101010101" charset="-122"/>
                      <a:cs typeface="Times New Roman Regular" panose="02020503050405090304" charset="0"/>
                    </a:rPr>
                    <a:t>02</a:t>
                  </a:r>
                  <a:endParaRPr lang="en-US" altLang="zh-CN" sz="3200" spc="-300" dirty="0">
                    <a:latin typeface="Times New Roman Regular" panose="02020503050405090304" charset="0"/>
                    <a:ea typeface="华文中宋" panose="02010600040101010101" charset="-122"/>
                    <a:cs typeface="Times New Roman Regular" panose="02020503050405090304" charset="0"/>
                  </a:endParaRPr>
                </a:p>
              </p:txBody>
            </p:sp>
          </p:grpSp>
          <p:sp>
            <p:nvSpPr>
              <p:cNvPr id="38" name="矩形 37"/>
              <p:cNvSpPr/>
              <p:nvPr/>
            </p:nvSpPr>
            <p:spPr>
              <a:xfrm flipH="1">
                <a:off x="7184351" y="1958677"/>
                <a:ext cx="2769768" cy="357351"/>
              </a:xfrm>
              <a:prstGeom prst="rect">
                <a:avLst/>
              </a:prstGeom>
            </p:spPr>
            <p:txBody>
              <a:bodyPr wrap="square">
                <a:spAutoFit/>
              </a:bodyPr>
              <a:lstStyle/>
              <a:p>
                <a:pPr algn="l"/>
                <a:r>
                  <a:rPr lang="en-US" altLang="zh-CN" dirty="0">
                    <a:effectLst/>
                    <a:latin typeface="Times New Roman Regular" panose="02020503050405090304" charset="0"/>
                    <a:ea typeface="华文中宋" panose="02010600040101010101" charset="-122"/>
                    <a:cs typeface="Times New Roman Regular" panose="02020503050405090304" charset="0"/>
                  </a:rPr>
                  <a:t>cart-service: </a:t>
                </a:r>
                <a:r>
                  <a:rPr lang="zh-CN" altLang="en-US" dirty="0">
                    <a:effectLst/>
                    <a:latin typeface="Times New Roman Regular" panose="02020503050405090304" charset="0"/>
                    <a:ea typeface="华文中宋" panose="02010600040101010101" charset="-122"/>
                    <a:cs typeface="Times New Roman Regular" panose="02020503050405090304" charset="0"/>
                  </a:rPr>
                  <a:t>购物车服务</a:t>
                </a:r>
                <a:endParaRPr lang="zh-CN" altLang="en-US" dirty="0">
                  <a:effectLst/>
                  <a:latin typeface="Times New Roman Regular" panose="02020503050405090304" charset="0"/>
                  <a:ea typeface="华文中宋" panose="02010600040101010101" charset="-122"/>
                  <a:cs typeface="Times New Roman Regular" panose="02020503050405090304" charset="0"/>
                </a:endParaRPr>
              </a:p>
            </p:txBody>
          </p:sp>
          <p:sp>
            <p:nvSpPr>
              <p:cNvPr id="40" name="文本框 39"/>
              <p:cNvSpPr txBox="1"/>
              <p:nvPr/>
            </p:nvSpPr>
            <p:spPr>
              <a:xfrm flipH="1">
                <a:off x="6499209" y="2252398"/>
                <a:ext cx="3447346" cy="625980"/>
              </a:xfrm>
              <a:prstGeom prst="rect">
                <a:avLst/>
              </a:prstGeom>
              <a:noFill/>
            </p:spPr>
            <p:txBody>
              <a:bodyPr wrap="square">
                <a:spAutoFit/>
              </a:bodyPr>
              <a:lstStyle>
                <a:defPPr>
                  <a:defRPr lang="zh-CN"/>
                </a:defPPr>
                <a:lvl1pPr>
                  <a:lnSpc>
                    <a:spcPct val="200000"/>
                  </a:lnSpc>
                  <a:defRPr sz="1200">
                    <a:solidFill>
                      <a:schemeClr val="tx1">
                        <a:lumMod val="75000"/>
                        <a:lumOff val="25000"/>
                      </a:schemeClr>
                    </a:solidFill>
                    <a:latin typeface="汉仪雅酷黑 45W" pitchFamily="34" charset="-122"/>
                    <a:ea typeface="汉仪雅酷黑 45W" pitchFamily="34" charset="-122"/>
                  </a:defRPr>
                </a:lvl1pPr>
              </a:lstStyle>
              <a:p>
                <a:pPr algn="r">
                  <a:lnSpc>
                    <a:spcPct val="150000"/>
                  </a:lnSpc>
                </a:pPr>
                <a:r>
                  <a:rPr lang="zh-CN" altLang="en-US" dirty="0">
                    <a:latin typeface="Times New Roman Regular" panose="02020503050405090304" charset="0"/>
                    <a:ea typeface="华文中宋" panose="02010600040101010101" charset="-122"/>
                    <a:cs typeface="Times New Roman" panose="02020503050405090304" charset="0"/>
                  </a:rPr>
                  <a:t>提供用户购物车的管理功能，支持用户将商品添加到购物车、查看购物车内容及管理购物车中的商品。</a:t>
                </a:r>
                <a:endParaRPr lang="zh-CN" altLang="en-US" dirty="0">
                  <a:latin typeface="Times New Roman Regular" panose="02020503050405090304" charset="0"/>
                  <a:ea typeface="华文中宋" panose="02010600040101010101" charset="-122"/>
                  <a:cs typeface="Times New Roman" panose="02020503050405090304" charset="0"/>
                </a:endParaRPr>
              </a:p>
            </p:txBody>
          </p:sp>
        </p:grpSp>
        <p:grpSp>
          <p:nvGrpSpPr>
            <p:cNvPr id="44" name="组合 43"/>
            <p:cNvGrpSpPr/>
            <p:nvPr/>
          </p:nvGrpSpPr>
          <p:grpSpPr>
            <a:xfrm>
              <a:off x="6430928" y="3292492"/>
              <a:ext cx="4579140" cy="1236116"/>
              <a:chOff x="6430928" y="3292492"/>
              <a:chExt cx="4579140" cy="1236116"/>
            </a:xfrm>
          </p:grpSpPr>
          <p:sp>
            <p:nvSpPr>
              <p:cNvPr id="45" name="矩形: 圆角 44"/>
              <p:cNvSpPr/>
              <p:nvPr/>
            </p:nvSpPr>
            <p:spPr>
              <a:xfrm flipH="1">
                <a:off x="6430928" y="3384786"/>
                <a:ext cx="3798026" cy="1095799"/>
              </a:xfrm>
              <a:prstGeom prst="round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grpSp>
            <p:nvGrpSpPr>
              <p:cNvPr id="46" name="组合 45"/>
              <p:cNvGrpSpPr/>
              <p:nvPr/>
            </p:nvGrpSpPr>
            <p:grpSpPr>
              <a:xfrm flipH="1">
                <a:off x="9954119" y="3292492"/>
                <a:ext cx="1055949" cy="1236116"/>
                <a:chOff x="1154910" y="1939664"/>
                <a:chExt cx="1055949" cy="1037968"/>
              </a:xfrm>
            </p:grpSpPr>
            <p:sp>
              <p:nvSpPr>
                <p:cNvPr id="50" name="矩形: 圆角 49"/>
                <p:cNvSpPr/>
                <p:nvPr/>
              </p:nvSpPr>
              <p:spPr>
                <a:xfrm>
                  <a:off x="1261971" y="1970444"/>
                  <a:ext cx="841829" cy="1007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Times New Roman Regular" panose="02020503050405090304" charset="0"/>
                    <a:ea typeface="华文中宋" panose="02010600040101010101" charset="-122"/>
                    <a:cs typeface="Times New Roman Regular" panose="02020503050405090304" charset="0"/>
                  </a:endParaRPr>
                </a:p>
              </p:txBody>
            </p:sp>
            <p:sp>
              <p:nvSpPr>
                <p:cNvPr id="51" name="矩形: 圆角 50"/>
                <p:cNvSpPr/>
                <p:nvPr/>
              </p:nvSpPr>
              <p:spPr>
                <a:xfrm>
                  <a:off x="1429746" y="1939664"/>
                  <a:ext cx="506278" cy="61557"/>
                </a:xfrm>
                <a:prstGeom prst="roundRect">
                  <a:avLst/>
                </a:prstGeom>
                <a:solidFill>
                  <a:srgbClr val="38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52" name="文本框 51"/>
                <p:cNvSpPr txBox="1"/>
                <p:nvPr/>
              </p:nvSpPr>
              <p:spPr>
                <a:xfrm>
                  <a:off x="1154910" y="2181650"/>
                  <a:ext cx="1055949" cy="475453"/>
                </a:xfrm>
                <a:prstGeom prst="rect">
                  <a:avLst/>
                </a:prstGeom>
                <a:noFill/>
              </p:spPr>
              <p:txBody>
                <a:bodyPr wrap="square">
                  <a:spAutoFit/>
                </a:bodyPr>
                <a:lstStyle>
                  <a:defPPr>
                    <a:defRPr lang="zh-CN"/>
                  </a:defPPr>
                  <a:lvl1pPr algn="ctr">
                    <a:defRPr sz="6600"/>
                  </a:lvl1pPr>
                </a:lstStyle>
                <a:p>
                  <a:r>
                    <a:rPr lang="en-US" altLang="zh-CN" sz="3200" spc="-300" dirty="0">
                      <a:latin typeface="Times New Roman Regular" panose="02020503050405090304" charset="0"/>
                      <a:ea typeface="华文中宋" panose="02010600040101010101" charset="-122"/>
                      <a:cs typeface="Times New Roman Regular" panose="02020503050405090304" charset="0"/>
                    </a:rPr>
                    <a:t>04</a:t>
                  </a:r>
                  <a:endParaRPr lang="en-US" altLang="zh-CN" sz="3200" spc="-300" dirty="0">
                    <a:latin typeface="Times New Roman Regular" panose="02020503050405090304" charset="0"/>
                    <a:ea typeface="华文中宋" panose="02010600040101010101" charset="-122"/>
                    <a:cs typeface="Times New Roman Regular" panose="02020503050405090304" charset="0"/>
                  </a:endParaRPr>
                </a:p>
              </p:txBody>
            </p:sp>
          </p:grpSp>
          <p:sp>
            <p:nvSpPr>
              <p:cNvPr id="47" name="矩形 46"/>
              <p:cNvSpPr/>
              <p:nvPr/>
            </p:nvSpPr>
            <p:spPr>
              <a:xfrm flipH="1">
                <a:off x="7041757" y="3472694"/>
                <a:ext cx="2912361" cy="357351"/>
              </a:xfrm>
              <a:prstGeom prst="rect">
                <a:avLst/>
              </a:prstGeom>
            </p:spPr>
            <p:txBody>
              <a:bodyPr wrap="square">
                <a:spAutoFit/>
              </a:bodyPr>
              <a:lstStyle/>
              <a:p>
                <a:pPr algn="l"/>
                <a:r>
                  <a:rPr lang="en-US" altLang="zh-CN" dirty="0">
                    <a:effectLst/>
                    <a:latin typeface="Times New Roman Regular" panose="02020503050405090304" charset="0"/>
                    <a:ea typeface="华文中宋" panose="02010600040101010101" charset="-122"/>
                    <a:cs typeface="Times New Roman Regular" panose="02020503050405090304" charset="0"/>
                  </a:rPr>
                  <a:t>trade-service: </a:t>
                </a:r>
                <a:r>
                  <a:rPr lang="zh-CN" altLang="en-US" dirty="0">
                    <a:effectLst/>
                    <a:latin typeface="Times New Roman Regular" panose="02020503050405090304" charset="0"/>
                    <a:ea typeface="华文中宋" panose="02010600040101010101" charset="-122"/>
                    <a:cs typeface="Times New Roman Regular" panose="02020503050405090304" charset="0"/>
                  </a:rPr>
                  <a:t>交易服务</a:t>
                </a:r>
                <a:endParaRPr lang="zh-CN" altLang="en-US" dirty="0">
                  <a:effectLst/>
                  <a:latin typeface="Times New Roman Regular" panose="02020503050405090304" charset="0"/>
                  <a:ea typeface="华文中宋" panose="02010600040101010101" charset="-122"/>
                  <a:cs typeface="Times New Roman Regular" panose="02020503050405090304" charset="0"/>
                </a:endParaRPr>
              </a:p>
            </p:txBody>
          </p:sp>
          <p:sp>
            <p:nvSpPr>
              <p:cNvPr id="49" name="文本框 48"/>
              <p:cNvSpPr txBox="1"/>
              <p:nvPr/>
            </p:nvSpPr>
            <p:spPr>
              <a:xfrm flipH="1">
                <a:off x="6499209" y="3766415"/>
                <a:ext cx="3447346" cy="625980"/>
              </a:xfrm>
              <a:prstGeom prst="rect">
                <a:avLst/>
              </a:prstGeom>
              <a:noFill/>
            </p:spPr>
            <p:txBody>
              <a:bodyPr wrap="square">
                <a:spAutoFit/>
              </a:bodyPr>
              <a:lstStyle>
                <a:defPPr>
                  <a:defRPr lang="zh-CN"/>
                </a:defPPr>
                <a:lvl1pPr>
                  <a:lnSpc>
                    <a:spcPct val="200000"/>
                  </a:lnSpc>
                  <a:defRPr sz="1200">
                    <a:solidFill>
                      <a:schemeClr val="tx1">
                        <a:lumMod val="75000"/>
                        <a:lumOff val="25000"/>
                      </a:schemeClr>
                    </a:solidFill>
                    <a:latin typeface="汉仪雅酷黑 45W" pitchFamily="34" charset="-122"/>
                    <a:ea typeface="汉仪雅酷黑 45W" pitchFamily="34" charset="-122"/>
                  </a:defRPr>
                </a:lvl1pPr>
              </a:lstStyle>
              <a:p>
                <a:pPr algn="r">
                  <a:lnSpc>
                    <a:spcPct val="150000"/>
                  </a:lnSpc>
                </a:pPr>
                <a:r>
                  <a:rPr lang="zh-CN" altLang="en-US" dirty="0">
                    <a:latin typeface="Times New Roman Regular" panose="02020503050405090304" charset="0"/>
                    <a:ea typeface="华文中宋" panose="02010600040101010101" charset="-122"/>
                    <a:cs typeface="Times New Roman" panose="02020503050405090304" charset="0"/>
                  </a:rPr>
                  <a:t>处理订单的创建、状态管理和详情查询，确保订单流程的顺畅和高效。</a:t>
                </a:r>
                <a:endParaRPr lang="zh-CN" altLang="en-US" dirty="0">
                  <a:latin typeface="Times New Roman Regular" panose="02020503050405090304" charset="0"/>
                  <a:ea typeface="华文中宋" panose="02010600040101010101" charset="-122"/>
                  <a:cs typeface="Times New Roman" panose="02020503050405090304" charset="0"/>
                </a:endParaRPr>
              </a:p>
            </p:txBody>
          </p:sp>
        </p:grpSp>
        <p:grpSp>
          <p:nvGrpSpPr>
            <p:cNvPr id="53" name="组合 52"/>
            <p:cNvGrpSpPr/>
            <p:nvPr/>
          </p:nvGrpSpPr>
          <p:grpSpPr>
            <a:xfrm>
              <a:off x="6430928" y="4806509"/>
              <a:ext cx="4579140" cy="1236116"/>
              <a:chOff x="6430928" y="4806509"/>
              <a:chExt cx="4579140" cy="1236116"/>
            </a:xfrm>
          </p:grpSpPr>
          <p:sp>
            <p:nvSpPr>
              <p:cNvPr id="54" name="矩形: 圆角 53"/>
              <p:cNvSpPr/>
              <p:nvPr/>
            </p:nvSpPr>
            <p:spPr>
              <a:xfrm flipH="1">
                <a:off x="6430928" y="4898803"/>
                <a:ext cx="3798026" cy="1095799"/>
              </a:xfrm>
              <a:prstGeom prst="roundRect">
                <a:avLst/>
              </a:pr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grpSp>
            <p:nvGrpSpPr>
              <p:cNvPr id="55" name="组合 54"/>
              <p:cNvGrpSpPr/>
              <p:nvPr/>
            </p:nvGrpSpPr>
            <p:grpSpPr>
              <a:xfrm flipH="1">
                <a:off x="9954119" y="4806509"/>
                <a:ext cx="1055949" cy="1236116"/>
                <a:chOff x="1154910" y="1939664"/>
                <a:chExt cx="1055949" cy="1037968"/>
              </a:xfrm>
            </p:grpSpPr>
            <p:sp>
              <p:nvSpPr>
                <p:cNvPr id="59" name="矩形: 圆角 58"/>
                <p:cNvSpPr/>
                <p:nvPr/>
              </p:nvSpPr>
              <p:spPr>
                <a:xfrm>
                  <a:off x="1261971" y="1970444"/>
                  <a:ext cx="841829" cy="1007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latin typeface="Times New Roman Regular" panose="02020503050405090304" charset="0"/>
                    <a:ea typeface="华文中宋" panose="02010600040101010101" charset="-122"/>
                    <a:cs typeface="Times New Roman Regular" panose="02020503050405090304" charset="0"/>
                  </a:endParaRPr>
                </a:p>
              </p:txBody>
            </p:sp>
            <p:sp>
              <p:nvSpPr>
                <p:cNvPr id="60" name="矩形: 圆角 59"/>
                <p:cNvSpPr/>
                <p:nvPr/>
              </p:nvSpPr>
              <p:spPr>
                <a:xfrm>
                  <a:off x="1429746" y="1939664"/>
                  <a:ext cx="506278" cy="6155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61" name="文本框 60"/>
                <p:cNvSpPr txBox="1"/>
                <p:nvPr/>
              </p:nvSpPr>
              <p:spPr>
                <a:xfrm>
                  <a:off x="1154910" y="2181650"/>
                  <a:ext cx="1055949" cy="475453"/>
                </a:xfrm>
                <a:prstGeom prst="rect">
                  <a:avLst/>
                </a:prstGeom>
                <a:noFill/>
              </p:spPr>
              <p:txBody>
                <a:bodyPr wrap="square">
                  <a:spAutoFit/>
                </a:bodyPr>
                <a:lstStyle>
                  <a:defPPr>
                    <a:defRPr lang="zh-CN"/>
                  </a:defPPr>
                  <a:lvl1pPr algn="ctr">
                    <a:defRPr sz="6600"/>
                  </a:lvl1pPr>
                </a:lstStyle>
                <a:p>
                  <a:r>
                    <a:rPr lang="en-US" altLang="zh-CN" sz="3200" spc="-300" dirty="0">
                      <a:latin typeface="Times New Roman Regular" panose="02020503050405090304" charset="0"/>
                      <a:ea typeface="华文中宋" panose="02010600040101010101" charset="-122"/>
                      <a:cs typeface="Times New Roman Regular" panose="02020503050405090304" charset="0"/>
                    </a:rPr>
                    <a:t>06</a:t>
                  </a:r>
                  <a:endParaRPr lang="en-US" altLang="zh-CN" sz="3200" spc="-300" dirty="0">
                    <a:latin typeface="Times New Roman Regular" panose="02020503050405090304" charset="0"/>
                    <a:ea typeface="华文中宋" panose="02010600040101010101" charset="-122"/>
                    <a:cs typeface="Times New Roman Regular" panose="02020503050405090304" charset="0"/>
                  </a:endParaRPr>
                </a:p>
              </p:txBody>
            </p:sp>
          </p:grpSp>
          <p:sp>
            <p:nvSpPr>
              <p:cNvPr id="56" name="矩形 55"/>
              <p:cNvSpPr/>
              <p:nvPr/>
            </p:nvSpPr>
            <p:spPr>
              <a:xfrm flipH="1">
                <a:off x="7041757" y="4986711"/>
                <a:ext cx="2912362" cy="357351"/>
              </a:xfrm>
              <a:prstGeom prst="rect">
                <a:avLst/>
              </a:prstGeom>
            </p:spPr>
            <p:txBody>
              <a:bodyPr wrap="square">
                <a:spAutoFit/>
              </a:bodyPr>
              <a:lstStyle/>
              <a:p>
                <a:pPr algn="r"/>
                <a:r>
                  <a:rPr lang="en-US" altLang="zh-CN" dirty="0" err="1">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sc</a:t>
                </a:r>
                <a:r>
                  <a:rPr lang="en-US" altLang="zh-CN"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-gateway: </a:t>
                </a:r>
                <a:r>
                  <a:rPr lang="zh-CN" altLang="en-US"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rPr>
                  <a:t>网关服务</a:t>
                </a:r>
                <a:endParaRPr lang="zh-CN" altLang="en-US" dirty="0">
                  <a:solidFill>
                    <a:schemeClr val="tx1">
                      <a:lumMod val="75000"/>
                      <a:lumOff val="25000"/>
                    </a:schemeClr>
                  </a:solidFill>
                  <a:latin typeface="Times New Roman Regular" panose="02020503050405090304" charset="0"/>
                  <a:ea typeface="华文中宋" panose="02010600040101010101" charset="-122"/>
                  <a:cs typeface="Times New Roman Regular" panose="02020503050405090304" charset="0"/>
                  <a:sym typeface="+mn-lt"/>
                </a:endParaRPr>
              </a:p>
            </p:txBody>
          </p:sp>
          <p:sp>
            <p:nvSpPr>
              <p:cNvPr id="58" name="文本框 57"/>
              <p:cNvSpPr txBox="1"/>
              <p:nvPr/>
            </p:nvSpPr>
            <p:spPr>
              <a:xfrm flipH="1">
                <a:off x="6499209" y="5280432"/>
                <a:ext cx="3447346" cy="625980"/>
              </a:xfrm>
              <a:prstGeom prst="rect">
                <a:avLst/>
              </a:prstGeom>
              <a:noFill/>
            </p:spPr>
            <p:txBody>
              <a:bodyPr wrap="square">
                <a:spAutoFit/>
              </a:bodyPr>
              <a:lstStyle>
                <a:defPPr>
                  <a:defRPr lang="zh-CN"/>
                </a:defPPr>
                <a:lvl1pPr>
                  <a:lnSpc>
                    <a:spcPct val="200000"/>
                  </a:lnSpc>
                  <a:defRPr sz="1200">
                    <a:solidFill>
                      <a:schemeClr val="tx1">
                        <a:lumMod val="75000"/>
                        <a:lumOff val="25000"/>
                      </a:schemeClr>
                    </a:solidFill>
                    <a:latin typeface="汉仪雅酷黑 45W" pitchFamily="34" charset="-122"/>
                    <a:ea typeface="汉仪雅酷黑 45W" pitchFamily="34" charset="-122"/>
                  </a:defRPr>
                </a:lvl1pPr>
              </a:lstStyle>
              <a:p>
                <a:pPr algn="r">
                  <a:lnSpc>
                    <a:spcPct val="150000"/>
                  </a:lnSpc>
                </a:pPr>
                <a:r>
                  <a:rPr lang="zh-CN" altLang="en-US" dirty="0">
                    <a:latin typeface="Times New Roman Regular" panose="02020503050405090304" charset="0"/>
                    <a:ea typeface="华文中宋" panose="02010600040101010101" charset="-122"/>
                    <a:cs typeface="Times New Roman" panose="02020503050405090304" charset="0"/>
                  </a:rPr>
                  <a:t>作为系统的网关服务，负责请求的路由、负载均衡和安全控制。</a:t>
                </a:r>
                <a:endParaRPr lang="zh-CN" altLang="en-US" dirty="0">
                  <a:latin typeface="Times New Roman Regular" panose="02020503050405090304" charset="0"/>
                  <a:ea typeface="华文中宋" panose="02010600040101010101" charset="-122"/>
                  <a:cs typeface="Times New Roman" panose="02020503050405090304" charset="0"/>
                </a:endParaRPr>
              </a:p>
            </p:txBody>
          </p:sp>
        </p:grpSp>
        <p:sp>
          <p:nvSpPr>
            <p:cNvPr id="62" name="箭头: 左右 61"/>
            <p:cNvSpPr/>
            <p:nvPr/>
          </p:nvSpPr>
          <p:spPr>
            <a:xfrm>
              <a:off x="5825141" y="2287902"/>
              <a:ext cx="439700" cy="2539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63" name="箭头: 左右 62"/>
            <p:cNvSpPr/>
            <p:nvPr/>
          </p:nvSpPr>
          <p:spPr>
            <a:xfrm>
              <a:off x="5825141" y="3801920"/>
              <a:ext cx="439700" cy="2539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sp>
          <p:nvSpPr>
            <p:cNvPr id="64" name="箭头: 左右 63"/>
            <p:cNvSpPr/>
            <p:nvPr/>
          </p:nvSpPr>
          <p:spPr>
            <a:xfrm>
              <a:off x="5825141" y="5315938"/>
              <a:ext cx="439700" cy="2539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Regular" panose="02020503050405090304" charset="0"/>
                <a:ea typeface="华文中宋" panose="02010600040101010101" charset="-122"/>
                <a:cs typeface="Times New Roman Regular" panose="02020503050405090304" charset="0"/>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yy2vedf">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84D8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华文中宋"/>
        <a:ea typeface=""/>
        <a:cs typeface=""/>
        <a:font script="Jpan" typeface="游ゴシック"/>
        <a:font script="Hang" typeface="맑은 고딕"/>
        <a:font script="Hans" typeface="华文中宋"/>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5430</Words>
  <Application>WPS 表格</Application>
  <PresentationFormat>宽屏</PresentationFormat>
  <Paragraphs>451</Paragraphs>
  <Slides>38</Slides>
  <Notes>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Arial</vt:lpstr>
      <vt:lpstr>SimSun</vt:lpstr>
      <vt:lpstr>Wingdings</vt:lpstr>
      <vt:lpstr>Times New Roman</vt:lpstr>
      <vt:lpstr>华文中宋</vt:lpstr>
      <vt:lpstr>汉仪雅酷黑 45W</vt:lpstr>
      <vt:lpstr>汉仪中黑KW</vt:lpstr>
      <vt:lpstr>汉仪雅酷黑 75W</vt:lpstr>
      <vt:lpstr>Microsoft YaHei</vt:lpstr>
      <vt:lpstr>汉仪旗黑</vt:lpstr>
      <vt:lpstr>SimSun</vt:lpstr>
      <vt:lpstr>Arial Unicode MS</vt:lpstr>
      <vt:lpstr>汉仪书宋二KW</vt:lpstr>
      <vt:lpstr>Times New Roman Regular</vt:lpstr>
      <vt:lpstr>汉仪行楷简</vt:lpstr>
      <vt:lpstr>汉仪雅酷黑</vt:lpstr>
      <vt:lpstr>方正兰亭黑_GBK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伤心红烧肉（重开朋友圈版）</cp:lastModifiedBy>
  <cp:revision>24</cp:revision>
  <dcterms:created xsi:type="dcterms:W3CDTF">2024-12-24T11:10:24Z</dcterms:created>
  <dcterms:modified xsi:type="dcterms:W3CDTF">2024-12-24T11:10:24Z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2052-6.13.2.8918</vt:lpwstr>
  </property>
  <property fmtid="{D5CDD505-2E9C-101B-9397-08002B2CF9AE}" pid="3" name="KSOTemplateUUID">
    <vt:lpwstr>v1.0_mb_VGNcYH9gtnXqhv5EbepL8Q==</vt:lpwstr>
  </property>
  <property fmtid="{D5CDD505-2E9C-101B-9397-08002B2CF9AE}" pid="4" name="ICV">
    <vt:lpwstr>EA1842C39CF4E4323B926A67D93D91D0_43</vt:lpwstr>
  </property>
</Properties>
</file>